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 id="2147483660" r:id="rId2"/>
  </p:sldMasterIdLst>
  <p:notesMasterIdLst>
    <p:notesMasterId r:id="rId272"/>
  </p:notesMasterIdLst>
  <p:sldIdLst>
    <p:sldId id="696" r:id="rId3"/>
    <p:sldId id="686" r:id="rId4"/>
    <p:sldId id="685" r:id="rId5"/>
    <p:sldId id="266" r:id="rId6"/>
    <p:sldId id="387" r:id="rId7"/>
    <p:sldId id="267" r:id="rId8"/>
    <p:sldId id="681" r:id="rId9"/>
    <p:sldId id="683" r:id="rId10"/>
    <p:sldId id="388" r:id="rId11"/>
    <p:sldId id="268" r:id="rId12"/>
    <p:sldId id="269" r:id="rId13"/>
    <p:sldId id="666" r:id="rId14"/>
    <p:sldId id="667" r:id="rId15"/>
    <p:sldId id="668" r:id="rId16"/>
    <p:sldId id="669" r:id="rId17"/>
    <p:sldId id="674" r:id="rId18"/>
    <p:sldId id="614" r:id="rId19"/>
    <p:sldId id="675" r:id="rId20"/>
    <p:sldId id="615" r:id="rId21"/>
    <p:sldId id="676" r:id="rId22"/>
    <p:sldId id="616" r:id="rId23"/>
    <p:sldId id="679" r:id="rId24"/>
    <p:sldId id="678" r:id="rId25"/>
    <p:sldId id="677" r:id="rId26"/>
    <p:sldId id="617" r:id="rId27"/>
    <p:sldId id="680" r:id="rId28"/>
    <p:sldId id="684" r:id="rId29"/>
    <p:sldId id="272" r:id="rId30"/>
    <p:sldId id="390" r:id="rId31"/>
    <p:sldId id="450" r:id="rId32"/>
    <p:sldId id="391" r:id="rId33"/>
    <p:sldId id="559" r:id="rId34"/>
    <p:sldId id="560" r:id="rId35"/>
    <p:sldId id="451" r:id="rId36"/>
    <p:sldId id="613" r:id="rId37"/>
    <p:sldId id="273" r:id="rId38"/>
    <p:sldId id="452" r:id="rId39"/>
    <p:sldId id="561" r:id="rId40"/>
    <p:sldId id="562" r:id="rId41"/>
    <p:sldId id="622" r:id="rId42"/>
    <p:sldId id="274" r:id="rId43"/>
    <p:sldId id="392" r:id="rId44"/>
    <p:sldId id="453" r:id="rId45"/>
    <p:sldId id="454" r:id="rId46"/>
    <p:sldId id="623" r:id="rId47"/>
    <p:sldId id="275" r:id="rId48"/>
    <p:sldId id="394" r:id="rId49"/>
    <p:sldId id="395" r:id="rId50"/>
    <p:sldId id="276" r:id="rId51"/>
    <p:sldId id="563" r:id="rId52"/>
    <p:sldId id="564" r:id="rId53"/>
    <p:sldId id="458" r:id="rId54"/>
    <p:sldId id="459" r:id="rId55"/>
    <p:sldId id="624" r:id="rId56"/>
    <p:sldId id="397" r:id="rId57"/>
    <p:sldId id="277" r:id="rId58"/>
    <p:sldId id="396" r:id="rId59"/>
    <p:sldId id="398" r:id="rId60"/>
    <p:sldId id="460" r:id="rId61"/>
    <p:sldId id="565" r:id="rId62"/>
    <p:sldId id="461" r:id="rId63"/>
    <p:sldId id="625" r:id="rId64"/>
    <p:sldId id="278" r:id="rId65"/>
    <p:sldId id="463" r:id="rId66"/>
    <p:sldId id="566" r:id="rId67"/>
    <p:sldId id="626" r:id="rId68"/>
    <p:sldId id="279" r:id="rId69"/>
    <p:sldId id="399" r:id="rId70"/>
    <p:sldId id="465" r:id="rId71"/>
    <p:sldId id="466" r:id="rId72"/>
    <p:sldId id="627" r:id="rId73"/>
    <p:sldId id="280" r:id="rId74"/>
    <p:sldId id="400" r:id="rId75"/>
    <p:sldId id="467" r:id="rId76"/>
    <p:sldId id="468" r:id="rId77"/>
    <p:sldId id="628" r:id="rId78"/>
    <p:sldId id="281" r:id="rId79"/>
    <p:sldId id="282" r:id="rId80"/>
    <p:sldId id="401" r:id="rId81"/>
    <p:sldId id="470" r:id="rId82"/>
    <p:sldId id="567" r:id="rId83"/>
    <p:sldId id="629" r:id="rId84"/>
    <p:sldId id="283" r:id="rId85"/>
    <p:sldId id="402" r:id="rId86"/>
    <p:sldId id="571" r:id="rId87"/>
    <p:sldId id="568" r:id="rId88"/>
    <p:sldId id="687" r:id="rId89"/>
    <p:sldId id="570" r:id="rId90"/>
    <p:sldId id="630" r:id="rId91"/>
    <p:sldId id="285" r:id="rId92"/>
    <p:sldId id="474" r:id="rId93"/>
    <p:sldId id="631" r:id="rId94"/>
    <p:sldId id="286" r:id="rId95"/>
    <p:sldId id="403" r:id="rId96"/>
    <p:sldId id="287" r:id="rId97"/>
    <p:sldId id="288" r:id="rId98"/>
    <p:sldId id="404" r:id="rId99"/>
    <p:sldId id="479" r:id="rId100"/>
    <p:sldId id="572" r:id="rId101"/>
    <p:sldId id="632" r:id="rId102"/>
    <p:sldId id="289" r:id="rId103"/>
    <p:sldId id="405" r:id="rId104"/>
    <p:sldId id="290" r:id="rId105"/>
    <p:sldId id="406" r:id="rId106"/>
    <p:sldId id="482" r:id="rId107"/>
    <p:sldId id="483" r:id="rId108"/>
    <p:sldId id="573" r:id="rId109"/>
    <p:sldId id="633" r:id="rId110"/>
    <p:sldId id="291" r:id="rId111"/>
    <p:sldId id="407" r:id="rId112"/>
    <p:sldId id="485" r:id="rId113"/>
    <p:sldId id="634" r:id="rId114"/>
    <p:sldId id="292" r:id="rId115"/>
    <p:sldId id="408" r:id="rId116"/>
    <p:sldId id="487" r:id="rId117"/>
    <p:sldId id="574" r:id="rId118"/>
    <p:sldId id="635" r:id="rId119"/>
    <p:sldId id="293" r:id="rId120"/>
    <p:sldId id="488" r:id="rId121"/>
    <p:sldId id="636" r:id="rId122"/>
    <p:sldId id="294" r:id="rId123"/>
    <p:sldId id="489" r:id="rId124"/>
    <p:sldId id="637" r:id="rId125"/>
    <p:sldId id="295" r:id="rId126"/>
    <p:sldId id="409" r:id="rId127"/>
    <p:sldId id="296" r:id="rId128"/>
    <p:sldId id="297" r:id="rId129"/>
    <p:sldId id="298" r:id="rId130"/>
    <p:sldId id="410" r:id="rId131"/>
    <p:sldId id="495" r:id="rId132"/>
    <p:sldId id="575" r:id="rId133"/>
    <p:sldId id="638" r:id="rId134"/>
    <p:sldId id="299" r:id="rId135"/>
    <p:sldId id="437" r:id="rId136"/>
    <p:sldId id="439" r:id="rId137"/>
    <p:sldId id="499" r:id="rId138"/>
    <p:sldId id="576" r:id="rId139"/>
    <p:sldId id="577" r:id="rId140"/>
    <p:sldId id="639" r:id="rId141"/>
    <p:sldId id="300" r:id="rId142"/>
    <p:sldId id="578" r:id="rId143"/>
    <p:sldId id="579" r:id="rId144"/>
    <p:sldId id="640" r:id="rId145"/>
    <p:sldId id="301" r:id="rId146"/>
    <p:sldId id="501" r:id="rId147"/>
    <p:sldId id="580" r:id="rId148"/>
    <p:sldId id="641" r:id="rId149"/>
    <p:sldId id="302" r:id="rId150"/>
    <p:sldId id="411" r:id="rId151"/>
    <p:sldId id="412" r:id="rId152"/>
    <p:sldId id="581" r:id="rId153"/>
    <p:sldId id="582" r:id="rId154"/>
    <p:sldId id="642" r:id="rId155"/>
    <p:sldId id="303" r:id="rId156"/>
    <p:sldId id="505" r:id="rId157"/>
    <p:sldId id="663" r:id="rId158"/>
    <p:sldId id="304" r:id="rId159"/>
    <p:sldId id="305" r:id="rId160"/>
    <p:sldId id="413" r:id="rId161"/>
    <p:sldId id="583" r:id="rId162"/>
    <p:sldId id="584" r:id="rId163"/>
    <p:sldId id="306" r:id="rId164"/>
    <p:sldId id="414" r:id="rId165"/>
    <p:sldId id="585" r:id="rId166"/>
    <p:sldId id="307" r:id="rId167"/>
    <p:sldId id="415" r:id="rId168"/>
    <p:sldId id="416" r:id="rId169"/>
    <p:sldId id="586" r:id="rId170"/>
    <p:sldId id="308" r:id="rId171"/>
    <p:sldId id="587" r:id="rId172"/>
    <p:sldId id="309" r:id="rId173"/>
    <p:sldId id="418" r:id="rId174"/>
    <p:sldId id="588" r:id="rId175"/>
    <p:sldId id="646" r:id="rId176"/>
    <p:sldId id="310" r:id="rId177"/>
    <p:sldId id="419" r:id="rId178"/>
    <p:sldId id="519" r:id="rId179"/>
    <p:sldId id="589" r:id="rId180"/>
    <p:sldId id="590" r:id="rId181"/>
    <p:sldId id="311" r:id="rId182"/>
    <p:sldId id="420" r:id="rId183"/>
    <p:sldId id="591" r:id="rId184"/>
    <p:sldId id="592" r:id="rId185"/>
    <p:sldId id="688" r:id="rId186"/>
    <p:sldId id="312" r:id="rId187"/>
    <p:sldId id="421" r:id="rId188"/>
    <p:sldId id="593" r:id="rId189"/>
    <p:sldId id="595" r:id="rId190"/>
    <p:sldId id="594" r:id="rId191"/>
    <p:sldId id="664" r:id="rId192"/>
    <p:sldId id="313" r:id="rId193"/>
    <p:sldId id="422" r:id="rId194"/>
    <p:sldId id="423" r:id="rId195"/>
    <p:sldId id="526" r:id="rId196"/>
    <p:sldId id="596" r:id="rId197"/>
    <p:sldId id="597" r:id="rId198"/>
    <p:sldId id="314" r:id="rId199"/>
    <p:sldId id="527" r:id="rId200"/>
    <p:sldId id="315" r:id="rId201"/>
    <p:sldId id="424" r:id="rId202"/>
    <p:sldId id="529" r:id="rId203"/>
    <p:sldId id="316" r:id="rId204"/>
    <p:sldId id="598" r:id="rId205"/>
    <p:sldId id="317" r:id="rId206"/>
    <p:sldId id="425" r:id="rId207"/>
    <p:sldId id="689" r:id="rId208"/>
    <p:sldId id="531" r:id="rId209"/>
    <p:sldId id="318" r:id="rId210"/>
    <p:sldId id="533" r:id="rId211"/>
    <p:sldId id="690" r:id="rId212"/>
    <p:sldId id="654" r:id="rId213"/>
    <p:sldId id="319" r:id="rId214"/>
    <p:sldId id="426" r:id="rId215"/>
    <p:sldId id="535" r:id="rId216"/>
    <p:sldId id="691" r:id="rId217"/>
    <p:sldId id="655" r:id="rId218"/>
    <p:sldId id="320" r:id="rId219"/>
    <p:sldId id="427" r:id="rId220"/>
    <p:sldId id="321" r:id="rId221"/>
    <p:sldId id="536" r:id="rId222"/>
    <p:sldId id="599" r:id="rId223"/>
    <p:sldId id="600" r:id="rId224"/>
    <p:sldId id="656" r:id="rId225"/>
    <p:sldId id="322" r:id="rId226"/>
    <p:sldId id="602" r:id="rId227"/>
    <p:sldId id="601" r:id="rId228"/>
    <p:sldId id="538" r:id="rId229"/>
    <p:sldId id="692" r:id="rId230"/>
    <p:sldId id="539" r:id="rId231"/>
    <p:sldId id="323" r:id="rId232"/>
    <p:sldId id="541" r:id="rId233"/>
    <p:sldId id="324" r:id="rId234"/>
    <p:sldId id="429" r:id="rId235"/>
    <p:sldId id="542" r:id="rId236"/>
    <p:sldId id="543" r:id="rId237"/>
    <p:sldId id="326" r:id="rId238"/>
    <p:sldId id="327" r:id="rId239"/>
    <p:sldId id="430" r:id="rId240"/>
    <p:sldId id="544" r:id="rId241"/>
    <p:sldId id="545" r:id="rId242"/>
    <p:sldId id="603" r:id="rId243"/>
    <p:sldId id="328" r:id="rId244"/>
    <p:sldId id="329" r:id="rId245"/>
    <p:sldId id="431" r:id="rId246"/>
    <p:sldId id="432" r:id="rId247"/>
    <p:sldId id="330" r:id="rId248"/>
    <p:sldId id="551" r:id="rId249"/>
    <p:sldId id="693" r:id="rId250"/>
    <p:sldId id="604" r:id="rId251"/>
    <p:sldId id="605" r:id="rId252"/>
    <p:sldId id="331" r:id="rId253"/>
    <p:sldId id="433" r:id="rId254"/>
    <p:sldId id="553" r:id="rId255"/>
    <p:sldId id="694" r:id="rId256"/>
    <p:sldId id="332" r:id="rId257"/>
    <p:sldId id="434" r:id="rId258"/>
    <p:sldId id="435" r:id="rId259"/>
    <p:sldId id="436" r:id="rId260"/>
    <p:sldId id="554" r:id="rId261"/>
    <p:sldId id="695" r:id="rId262"/>
    <p:sldId id="555" r:id="rId263"/>
    <p:sldId id="606" r:id="rId264"/>
    <p:sldId id="333" r:id="rId265"/>
    <p:sldId id="558" r:id="rId266"/>
    <p:sldId id="607" r:id="rId267"/>
    <p:sldId id="608" r:id="rId268"/>
    <p:sldId id="609" r:id="rId269"/>
    <p:sldId id="610" r:id="rId270"/>
    <p:sldId id="697" r:id="rId27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431" autoAdjust="0"/>
  </p:normalViewPr>
  <p:slideViewPr>
    <p:cSldViewPr>
      <p:cViewPr varScale="1">
        <p:scale>
          <a:sx n="65" d="100"/>
          <a:sy n="65" d="100"/>
        </p:scale>
        <p:origin x="-1452" y="-11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slide" Target="slides/slide226.xml"/><Relationship Id="rId244" Type="http://schemas.openxmlformats.org/officeDocument/2006/relationships/slide" Target="slides/slide242.xml"/><Relationship Id="rId249" Type="http://schemas.openxmlformats.org/officeDocument/2006/relationships/slide" Target="slides/slide24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260" Type="http://schemas.openxmlformats.org/officeDocument/2006/relationships/slide" Target="slides/slide258.xml"/><Relationship Id="rId265" Type="http://schemas.openxmlformats.org/officeDocument/2006/relationships/slide" Target="slides/slide263.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50" Type="http://schemas.openxmlformats.org/officeDocument/2006/relationships/slide" Target="slides/slide248.xml"/><Relationship Id="rId255" Type="http://schemas.openxmlformats.org/officeDocument/2006/relationships/slide" Target="slides/slide253.xml"/><Relationship Id="rId271" Type="http://schemas.openxmlformats.org/officeDocument/2006/relationships/slide" Target="slides/slide269.xml"/><Relationship Id="rId276" Type="http://schemas.openxmlformats.org/officeDocument/2006/relationships/tableStyles" Target="tableStyles.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slide" Target="slides/slide243.xml"/><Relationship Id="rId261" Type="http://schemas.openxmlformats.org/officeDocument/2006/relationships/slide" Target="slides/slide259.xml"/><Relationship Id="rId266" Type="http://schemas.openxmlformats.org/officeDocument/2006/relationships/slide" Target="slides/slide264.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1" Type="http://schemas.openxmlformats.org/officeDocument/2006/relationships/slide" Target="slides/slide249.xml"/><Relationship Id="rId256" Type="http://schemas.openxmlformats.org/officeDocument/2006/relationships/slide" Target="slides/slide254.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72"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slide" Target="slides/slide244.xml"/><Relationship Id="rId267" Type="http://schemas.openxmlformats.org/officeDocument/2006/relationships/slide" Target="slides/slide265.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262" Type="http://schemas.openxmlformats.org/officeDocument/2006/relationships/slide" Target="slides/slide260.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presProps" Target="presProps.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viewProps" Target="viewProps.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59BD7D-A1E0-4091-BCC3-3A16689C0526}" type="datetimeFigureOut">
              <a:rPr lang="tr-TR" smtClean="0"/>
              <a:pPr/>
              <a:t>12.10.2021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A18F9D2-0934-4624-B3F6-A712AC35D601}" type="slidenum">
              <a:rPr lang="tr-TR" smtClean="0"/>
              <a:pPr/>
              <a:t>‹#›</a:t>
            </a:fld>
            <a:endParaRPr lang="tr-TR"/>
          </a:p>
        </p:txBody>
      </p:sp>
    </p:spTree>
    <p:extLst>
      <p:ext uri="{BB962C8B-B14F-4D97-AF65-F5344CB8AC3E}">
        <p14:creationId xmlns:p14="http://schemas.microsoft.com/office/powerpoint/2010/main" val="988757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A18F9D2-0934-4624-B3F6-A712AC35D601}" type="slidenum">
              <a:rPr lang="tr-TR" smtClean="0"/>
              <a:pPr/>
              <a:t>1</a:t>
            </a:fld>
            <a:endParaRPr lang="tr-TR"/>
          </a:p>
        </p:txBody>
      </p:sp>
    </p:spTree>
    <p:extLst>
      <p:ext uri="{BB962C8B-B14F-4D97-AF65-F5344CB8AC3E}">
        <p14:creationId xmlns:p14="http://schemas.microsoft.com/office/powerpoint/2010/main" val="1140708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A18F9D2-0934-4624-B3F6-A712AC35D601}" type="slidenum">
              <a:rPr lang="tr-TR" smtClean="0"/>
              <a:pPr/>
              <a:t>181</a:t>
            </a:fld>
            <a:endParaRPr lang="tr-TR"/>
          </a:p>
        </p:txBody>
      </p:sp>
    </p:spTree>
    <p:extLst>
      <p:ext uri="{BB962C8B-B14F-4D97-AF65-F5344CB8AC3E}">
        <p14:creationId xmlns:p14="http://schemas.microsoft.com/office/powerpoint/2010/main" val="3439887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198</a:t>
            </a:fld>
            <a:endParaRPr lang="tr-TR"/>
          </a:p>
        </p:txBody>
      </p:sp>
    </p:spTree>
    <p:extLst>
      <p:ext uri="{BB962C8B-B14F-4D97-AF65-F5344CB8AC3E}">
        <p14:creationId xmlns:p14="http://schemas.microsoft.com/office/powerpoint/2010/main" val="2097898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219</a:t>
            </a:fld>
            <a:endParaRPr lang="tr-TR"/>
          </a:p>
        </p:txBody>
      </p:sp>
    </p:spTree>
    <p:extLst>
      <p:ext uri="{BB962C8B-B14F-4D97-AF65-F5344CB8AC3E}">
        <p14:creationId xmlns:p14="http://schemas.microsoft.com/office/powerpoint/2010/main" val="358156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233</a:t>
            </a:fld>
            <a:endParaRPr lang="tr-TR"/>
          </a:p>
        </p:txBody>
      </p:sp>
    </p:spTree>
    <p:extLst>
      <p:ext uri="{BB962C8B-B14F-4D97-AF65-F5344CB8AC3E}">
        <p14:creationId xmlns:p14="http://schemas.microsoft.com/office/powerpoint/2010/main" val="3751656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8</a:t>
            </a:fld>
            <a:endParaRPr lang="tr-TR"/>
          </a:p>
        </p:txBody>
      </p:sp>
    </p:spTree>
    <p:extLst>
      <p:ext uri="{BB962C8B-B14F-4D97-AF65-F5344CB8AC3E}">
        <p14:creationId xmlns:p14="http://schemas.microsoft.com/office/powerpoint/2010/main" val="1975711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9</a:t>
            </a:fld>
            <a:endParaRPr lang="tr-TR"/>
          </a:p>
        </p:txBody>
      </p:sp>
    </p:spTree>
    <p:extLst>
      <p:ext uri="{BB962C8B-B14F-4D97-AF65-F5344CB8AC3E}">
        <p14:creationId xmlns:p14="http://schemas.microsoft.com/office/powerpoint/2010/main" val="2453408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10</a:t>
            </a:fld>
            <a:endParaRPr lang="tr-TR"/>
          </a:p>
        </p:txBody>
      </p:sp>
    </p:spTree>
    <p:extLst>
      <p:ext uri="{BB962C8B-B14F-4D97-AF65-F5344CB8AC3E}">
        <p14:creationId xmlns:p14="http://schemas.microsoft.com/office/powerpoint/2010/main" val="2490783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6324" name="3 Slayt Numarası Yer Tutucusu"/>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748ED96-8C8A-46E8-95E3-DCB47650265C}" type="slidenum">
              <a:rPr lang="tr-TR" altLang="tr-TR"/>
              <a:pPr algn="r" eaLnBrk="1" hangingPunct="1">
                <a:spcBef>
                  <a:spcPct val="0"/>
                </a:spcBef>
              </a:pPr>
              <a:t>19</a:t>
            </a:fld>
            <a:endParaRPr lang="tr-TR" altLang="tr-TR"/>
          </a:p>
        </p:txBody>
      </p:sp>
    </p:spTree>
    <p:extLst>
      <p:ext uri="{BB962C8B-B14F-4D97-AF65-F5344CB8AC3E}">
        <p14:creationId xmlns:p14="http://schemas.microsoft.com/office/powerpoint/2010/main" val="1815035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tr-TR" smtClean="0"/>
          </a:p>
        </p:txBody>
      </p:sp>
      <p:sp>
        <p:nvSpPr>
          <p:cNvPr id="56324" name="3 Slayt Numarası Yer Tutucusu"/>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7748ED96-8C8A-46E8-95E3-DCB47650265C}" type="slidenum">
              <a:rPr lang="tr-TR" altLang="tr-TR"/>
              <a:pPr algn="r" eaLnBrk="1" hangingPunct="1">
                <a:spcBef>
                  <a:spcPct val="0"/>
                </a:spcBef>
              </a:pPr>
              <a:t>20</a:t>
            </a:fld>
            <a:endParaRPr lang="tr-TR" altLang="tr-TR"/>
          </a:p>
        </p:txBody>
      </p:sp>
    </p:spTree>
    <p:extLst>
      <p:ext uri="{BB962C8B-B14F-4D97-AF65-F5344CB8AC3E}">
        <p14:creationId xmlns:p14="http://schemas.microsoft.com/office/powerpoint/2010/main" val="3801409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63</a:t>
            </a:fld>
            <a:endParaRPr lang="tr-TR"/>
          </a:p>
        </p:txBody>
      </p:sp>
    </p:spTree>
    <p:extLst>
      <p:ext uri="{BB962C8B-B14F-4D97-AF65-F5344CB8AC3E}">
        <p14:creationId xmlns:p14="http://schemas.microsoft.com/office/powerpoint/2010/main" val="2283449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A18F9D2-0934-4624-B3F6-A712AC35D601}" type="slidenum">
              <a:rPr lang="tr-TR" smtClean="0"/>
              <a:pPr/>
              <a:t>113</a:t>
            </a:fld>
            <a:endParaRPr lang="tr-TR"/>
          </a:p>
        </p:txBody>
      </p:sp>
    </p:spTree>
    <p:extLst>
      <p:ext uri="{BB962C8B-B14F-4D97-AF65-F5344CB8AC3E}">
        <p14:creationId xmlns:p14="http://schemas.microsoft.com/office/powerpoint/2010/main" val="17454228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A18F9D2-0934-4624-B3F6-A712AC35D601}" type="slidenum">
              <a:rPr lang="tr-TR" smtClean="0"/>
              <a:pPr/>
              <a:t>180</a:t>
            </a:fld>
            <a:endParaRPr lang="tr-TR"/>
          </a:p>
        </p:txBody>
      </p:sp>
    </p:spTree>
    <p:extLst>
      <p:ext uri="{BB962C8B-B14F-4D97-AF65-F5344CB8AC3E}">
        <p14:creationId xmlns:p14="http://schemas.microsoft.com/office/powerpoint/2010/main" val="8288891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aşlık Slaydı">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şlık, Dikey Metin">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key Başlık ve Metin">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Başlık Slaydı">
    <p:spTree>
      <p:nvGrpSpPr>
        <p:cNvPr id="1" name=""/>
        <p:cNvGrpSpPr/>
        <p:nvPr/>
      </p:nvGrpSpPr>
      <p:grpSpPr>
        <a:xfrm>
          <a:off x="0" y="0"/>
          <a:ext cx="0" cy="0"/>
          <a:chOff x="0" y="0"/>
          <a:chExt cx="0" cy="0"/>
        </a:xfrm>
      </p:grpSpPr>
      <p:sp>
        <p:nvSpPr>
          <p:cNvPr id="4" name="7 Oval"/>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fontAlgn="auto" hangingPunct="1">
              <a:spcBef>
                <a:spcPts val="0"/>
              </a:spcBef>
              <a:spcAft>
                <a:spcPts val="0"/>
              </a:spcAft>
              <a:defRPr/>
            </a:pPr>
            <a:endParaRPr lang="en-US"/>
          </a:p>
        </p:txBody>
      </p:sp>
      <p:sp>
        <p:nvSpPr>
          <p:cNvPr id="5" name="8 Oval"/>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fontAlgn="auto" hangingPunct="1">
              <a:spcBef>
                <a:spcPts val="0"/>
              </a:spcBef>
              <a:spcAft>
                <a:spcPts val="0"/>
              </a:spcAft>
              <a:defRPr/>
            </a:pPr>
            <a:endParaRPr lang="en-US"/>
          </a:p>
        </p:txBody>
      </p:sp>
      <p:sp>
        <p:nvSpPr>
          <p:cNvPr id="14" name="13 Başlık"/>
          <p:cNvSpPr>
            <a:spLocks noGrp="1"/>
          </p:cNvSpPr>
          <p:nvPr>
            <p:ph type="ctrTitle"/>
          </p:nvPr>
        </p:nvSpPr>
        <p:spPr>
          <a:xfrm>
            <a:off x="1432560" y="359898"/>
            <a:ext cx="7406640" cy="1472184"/>
          </a:xfrm>
          <a:prstGeom prst="rect">
            <a:avLst/>
          </a:prstGeom>
        </p:spPr>
        <p:txBody>
          <a:bodyPr anchor="b"/>
          <a:lstStyle>
            <a:lvl1pPr algn="l">
              <a:defRPr/>
            </a:lvl1pPr>
            <a:extLst/>
          </a:lstStyle>
          <a:p>
            <a:r>
              <a:rPr lang="tr-TR" smtClean="0"/>
              <a:t>Asıl başlık stili için tıklatın</a:t>
            </a:r>
            <a:endParaRPr lang="en-US"/>
          </a:p>
        </p:txBody>
      </p:sp>
      <p:sp>
        <p:nvSpPr>
          <p:cNvPr id="22" name="21 Alt Başlık"/>
          <p:cNvSpPr>
            <a:spLocks noGrp="1"/>
          </p:cNvSpPr>
          <p:nvPr>
            <p:ph type="subTitle" idx="1"/>
          </p:nvPr>
        </p:nvSpPr>
        <p:spPr>
          <a:xfrm>
            <a:off x="1432560" y="1850064"/>
            <a:ext cx="7406640" cy="1752600"/>
          </a:xfrm>
          <a:prstGeom prst="rect">
            <a:avLst/>
          </a:prstGeo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tr-TR" smtClean="0"/>
              <a:t>Asıl alt başlık stilini düzenlemek için tıklatın</a:t>
            </a:r>
            <a:endParaRPr lang="en-US"/>
          </a:p>
        </p:txBody>
      </p:sp>
      <p:sp>
        <p:nvSpPr>
          <p:cNvPr id="6" name="6 Veri Yer Tutucusu"/>
          <p:cNvSpPr>
            <a:spLocks noGrp="1"/>
          </p:cNvSpPr>
          <p:nvPr>
            <p:ph type="dt" sz="half" idx="10"/>
          </p:nvPr>
        </p:nvSpPr>
        <p:spPr>
          <a:xfrm>
            <a:off x="3581400" y="6305550"/>
            <a:ext cx="2133600" cy="476250"/>
          </a:xfrm>
          <a:prstGeom prst="rect">
            <a:avLst/>
          </a:prstGeom>
        </p:spPr>
        <p:txBody>
          <a:bodyPr/>
          <a:lstStyle>
            <a:lvl1pPr>
              <a:defRPr/>
            </a:lvl1pPr>
            <a:extLst/>
          </a:lstStyle>
          <a:p>
            <a:pPr>
              <a:defRPr/>
            </a:pPr>
            <a:fld id="{145304A5-9981-4023-B9C5-AA7420C7A973}" type="datetimeFigureOut">
              <a:rPr lang="tr-TR" smtClean="0"/>
              <a:pPr>
                <a:defRPr/>
              </a:pPr>
              <a:t>12.10.2021</a:t>
            </a:fld>
            <a:endParaRPr lang="tr-TR"/>
          </a:p>
        </p:txBody>
      </p:sp>
      <p:sp>
        <p:nvSpPr>
          <p:cNvPr id="7" name="19 Altbilgi Yer Tutucusu"/>
          <p:cNvSpPr>
            <a:spLocks noGrp="1"/>
          </p:cNvSpPr>
          <p:nvPr>
            <p:ph type="ftr" sz="quarter" idx="11"/>
          </p:nvPr>
        </p:nvSpPr>
        <p:spPr>
          <a:xfrm>
            <a:off x="5715000" y="6305550"/>
            <a:ext cx="2895600" cy="476250"/>
          </a:xfrm>
          <a:prstGeom prst="rect">
            <a:avLst/>
          </a:prstGeom>
        </p:spPr>
        <p:txBody>
          <a:bodyPr/>
          <a:lstStyle>
            <a:lvl1pPr>
              <a:defRPr/>
            </a:lvl1pPr>
            <a:extLst/>
          </a:lstStyle>
          <a:p>
            <a:pPr>
              <a:defRPr/>
            </a:pPr>
            <a:endParaRPr lang="tr-TR"/>
          </a:p>
        </p:txBody>
      </p:sp>
      <p:sp>
        <p:nvSpPr>
          <p:cNvPr id="8" name="9 Slayt Numarası Yer Tutucusu"/>
          <p:cNvSpPr>
            <a:spLocks noGrp="1"/>
          </p:cNvSpPr>
          <p:nvPr>
            <p:ph type="sldNum" sz="quarter" idx="12"/>
          </p:nvPr>
        </p:nvSpPr>
        <p:spPr>
          <a:xfrm>
            <a:off x="8613775" y="6305550"/>
            <a:ext cx="457200" cy="476250"/>
          </a:xfrm>
          <a:prstGeom prst="rect">
            <a:avLst/>
          </a:prstGeom>
        </p:spPr>
        <p:txBody>
          <a:bodyPr/>
          <a:lstStyle>
            <a:lvl1pPr>
              <a:defRPr smtClean="0"/>
            </a:lvl1pPr>
          </a:lstStyle>
          <a:p>
            <a:pPr>
              <a:defRPr/>
            </a:pPr>
            <a:fld id="{4A7DF267-1DBC-4EEB-B11B-BFFF5784CD33}" type="slidenum">
              <a:rPr lang="tr-TR" altLang="tr-TR"/>
              <a:pPr>
                <a:defRPr/>
              </a:pPr>
              <a:t>‹#›</a:t>
            </a:fld>
            <a:endParaRPr lang="tr-TR" altLang="tr-TR"/>
          </a:p>
        </p:txBody>
      </p:sp>
    </p:spTree>
    <p:extLst>
      <p:ext uri="{BB962C8B-B14F-4D97-AF65-F5344CB8AC3E}">
        <p14:creationId xmlns:p14="http://schemas.microsoft.com/office/powerpoint/2010/main" val="25096873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435100" y="274638"/>
            <a:ext cx="7499350" cy="1143000"/>
          </a:xfrm>
          <a:prstGeom prst="rect">
            <a:avLst/>
          </a:prstGeom>
        </p:spPr>
        <p:txBody>
          <a:bodyPr/>
          <a:lstStyle>
            <a:extLst/>
          </a:lstStyle>
          <a:p>
            <a:r>
              <a:rPr lang="tr-TR" smtClean="0"/>
              <a:t>Asıl başlık stili için tıklatın</a:t>
            </a:r>
            <a:endParaRPr lang="en-US"/>
          </a:p>
        </p:txBody>
      </p:sp>
      <p:sp>
        <p:nvSpPr>
          <p:cNvPr id="3" name="2 İçerik Yer Tutucusu"/>
          <p:cNvSpPr>
            <a:spLocks noGrp="1"/>
          </p:cNvSpPr>
          <p:nvPr>
            <p:ph idx="1"/>
          </p:nvPr>
        </p:nvSpPr>
        <p:spPr>
          <a:xfrm>
            <a:off x="1435100" y="1447800"/>
            <a:ext cx="7499350" cy="4800600"/>
          </a:xfrm>
          <a:prstGeom prst="rect">
            <a:avLst/>
          </a:prstGeom>
        </p:spPr>
        <p:txBody>
          <a:bodyPr/>
          <a:lstStyle>
            <a:extLs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23 Veri Yer Tutucusu"/>
          <p:cNvSpPr>
            <a:spLocks noGrp="1"/>
          </p:cNvSpPr>
          <p:nvPr>
            <p:ph type="dt" sz="half" idx="10"/>
          </p:nvPr>
        </p:nvSpPr>
        <p:spPr>
          <a:xfrm>
            <a:off x="3581400" y="6305550"/>
            <a:ext cx="2133600" cy="476250"/>
          </a:xfrm>
          <a:prstGeom prst="rect">
            <a:avLst/>
          </a:prstGeom>
        </p:spPr>
        <p:txBody>
          <a:bodyPr/>
          <a:lstStyle>
            <a:lvl1pPr>
              <a:defRPr/>
            </a:lvl1pPr>
          </a:lstStyle>
          <a:p>
            <a:pPr>
              <a:defRPr/>
            </a:pPr>
            <a:fld id="{A08A9F75-8BA9-4C8B-B19E-4807B7B0A34C}" type="datetimeFigureOut">
              <a:rPr lang="tr-TR" smtClean="0"/>
              <a:pPr>
                <a:defRPr/>
              </a:pPr>
              <a:t>12.10.2021</a:t>
            </a:fld>
            <a:endParaRPr lang="tr-TR"/>
          </a:p>
        </p:txBody>
      </p:sp>
      <p:sp>
        <p:nvSpPr>
          <p:cNvPr id="5" name="9 Altbilgi Yer Tutucusu"/>
          <p:cNvSpPr>
            <a:spLocks noGrp="1"/>
          </p:cNvSpPr>
          <p:nvPr>
            <p:ph type="ftr" sz="quarter" idx="11"/>
          </p:nvPr>
        </p:nvSpPr>
        <p:spPr>
          <a:xfrm>
            <a:off x="5715000" y="6305550"/>
            <a:ext cx="2895600" cy="476250"/>
          </a:xfrm>
          <a:prstGeom prst="rect">
            <a:avLst/>
          </a:prstGeom>
        </p:spPr>
        <p:txBody>
          <a:bodyPr/>
          <a:lstStyle>
            <a:lvl1pPr>
              <a:defRPr/>
            </a:lvl1pPr>
          </a:lstStyle>
          <a:p>
            <a:pPr>
              <a:defRPr/>
            </a:pPr>
            <a:endParaRPr lang="tr-TR"/>
          </a:p>
        </p:txBody>
      </p:sp>
      <p:sp>
        <p:nvSpPr>
          <p:cNvPr id="6" name="21 Slayt Numarası Yer Tutucusu"/>
          <p:cNvSpPr>
            <a:spLocks noGrp="1"/>
          </p:cNvSpPr>
          <p:nvPr>
            <p:ph type="sldNum" sz="quarter" idx="12"/>
          </p:nvPr>
        </p:nvSpPr>
        <p:spPr>
          <a:xfrm>
            <a:off x="8613775" y="6305550"/>
            <a:ext cx="457200" cy="476250"/>
          </a:xfrm>
          <a:prstGeom prst="rect">
            <a:avLst/>
          </a:prstGeom>
        </p:spPr>
        <p:txBody>
          <a:bodyPr/>
          <a:lstStyle>
            <a:lvl1pPr>
              <a:defRPr/>
            </a:lvl1pPr>
          </a:lstStyle>
          <a:p>
            <a:pPr>
              <a:defRPr/>
            </a:pPr>
            <a:fld id="{16A2D06C-90EF-490F-A567-A7802761B731}" type="slidenum">
              <a:rPr lang="tr-TR" altLang="tr-TR"/>
              <a:pPr>
                <a:defRPr/>
              </a:pPr>
              <a:t>‹#›</a:t>
            </a:fld>
            <a:endParaRPr lang="tr-TR" altLang="tr-TR"/>
          </a:p>
        </p:txBody>
      </p:sp>
    </p:spTree>
    <p:extLst>
      <p:ext uri="{BB962C8B-B14F-4D97-AF65-F5344CB8AC3E}">
        <p14:creationId xmlns:p14="http://schemas.microsoft.com/office/powerpoint/2010/main" val="1259349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6" name="5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6" name="5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6" name="5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7" name="6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endParaRPr lang="tr-TR"/>
          </a:p>
        </p:txBody>
      </p:sp>
      <p:sp>
        <p:nvSpPr>
          <p:cNvPr id="8" name="7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9" name="8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endParaRPr lang="tr-TR"/>
          </a:p>
        </p:txBody>
      </p:sp>
      <p:sp>
        <p:nvSpPr>
          <p:cNvPr id="4" name="3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5" name="4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aşlık ve İçeri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endParaRPr lang="tr-TR"/>
          </a:p>
        </p:txBody>
      </p:sp>
      <p:sp>
        <p:nvSpPr>
          <p:cNvPr id="3" name="2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4" name="3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7" name="6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endParaRPr lang="tr-TR"/>
          </a:p>
        </p:txBody>
      </p:sp>
      <p:sp>
        <p:nvSpPr>
          <p:cNvPr id="6" name="5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7" name="6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6" name="5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endParaRPr lang="tr-TR"/>
          </a:p>
        </p:txBody>
      </p:sp>
      <p:sp>
        <p:nvSpPr>
          <p:cNvPr id="5" name="4 Altbilgi Yer Tutucusu"/>
          <p:cNvSpPr>
            <a:spLocks noGrp="1"/>
          </p:cNvSpPr>
          <p:nvPr>
            <p:ph type="ftr" sz="quarter" idx="11"/>
          </p:nvPr>
        </p:nvSpPr>
        <p:spPr/>
        <p:txBody>
          <a:bodyPr/>
          <a:lstStyle/>
          <a:p>
            <a:r>
              <a:rPr lang="tr-TR" smtClean="0"/>
              <a:t>Muzaffer CANTÜRK Yönetim Sistemleri Başdenetçisi</a:t>
            </a:r>
            <a:endParaRPr lang="tr-TR"/>
          </a:p>
        </p:txBody>
      </p:sp>
      <p:sp>
        <p:nvSpPr>
          <p:cNvPr id="6" name="5 Slayt Numarası Yer Tutucusu"/>
          <p:cNvSpPr>
            <a:spLocks noGrp="1"/>
          </p:cNvSpPr>
          <p:nvPr>
            <p:ph type="sldNum" sz="quarter" idx="12"/>
          </p:nvPr>
        </p:nvSpPr>
        <p:spPr/>
        <p:txBody>
          <a:bodyPr/>
          <a:lstStyle/>
          <a:p>
            <a:fld id="{26BF736D-5549-4F90-A937-B9C41BD07FB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ölüm Üstbilgisi">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ki İçeri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arşılaştırm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alnızca Başlı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şlıklı İçeri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şlıklı Resim">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http://netsitem.net/wp-content/uploads/2016/09/sade-arka-plan-14.jpg"/>
          <p:cNvPicPr>
            <a:picLocks noChangeAspect="1" noChangeArrowheads="1"/>
          </p:cNvPicPr>
          <p:nvPr userDrawn="1"/>
        </p:nvPicPr>
        <p:blipFill>
          <a:blip r:embed="rId15"/>
          <a:srcRect/>
          <a:stretch>
            <a:fillRect/>
          </a:stretch>
        </p:blipFill>
        <p:spPr bwMode="auto">
          <a:xfrm>
            <a:off x="-1" y="0"/>
            <a:ext cx="9144001" cy="6858000"/>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 id="2147483674" r:id="rId13"/>
  </p:sldLayoutIdLst>
  <p:timing>
    <p:tnLst>
      <p:par>
        <p:cTn id="1" dur="indefinite" restart="never" nodeType="tmRoot"/>
      </p:par>
    </p:tnLst>
  </p:timing>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Muzaffer CANTÜRK Yönetim Sistemleri Başdenetçisi</a:t>
            </a: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BF736D-5549-4F90-A937-B9C41BD07FB3}"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8.png"/><Relationship Id="rId5" Type="http://schemas.openxmlformats.org/officeDocument/2006/relationships/image" Target="../media/image137.jpeg"/><Relationship Id="rId4" Type="http://schemas.openxmlformats.org/officeDocument/2006/relationships/image" Target="../media/image136.png"/></Relationships>
</file>

<file path=ppt/slides/_rels/slide114.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image" Target="../media/image14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1.xml"/><Relationship Id="rId4" Type="http://schemas.openxmlformats.org/officeDocument/2006/relationships/image" Target="../media/image153.jpeg"/></Relationships>
</file>

<file path=ppt/slides/_rels/slide127.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1.xml"/><Relationship Id="rId4" Type="http://schemas.openxmlformats.org/officeDocument/2006/relationships/image" Target="../media/image165.png"/></Relationships>
</file>

<file path=ppt/slides/_rels/slide135.xml.rels><?xml version="1.0" encoding="UTF-8" standalone="yes"?>
<Relationships xmlns="http://schemas.openxmlformats.org/package/2006/relationships"><Relationship Id="rId2" Type="http://schemas.openxmlformats.org/officeDocument/2006/relationships/image" Target="../media/image166.jpe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image" Target="../media/image168.jpeg"/><Relationship Id="rId1" Type="http://schemas.openxmlformats.org/officeDocument/2006/relationships/slideLayout" Target="../slideLayouts/slideLayout2.xml"/><Relationship Id="rId4" Type="http://schemas.openxmlformats.org/officeDocument/2006/relationships/image" Target="../media/image170.jpeg"/></Relationships>
</file>

<file path=ppt/slides/_rels/slide138.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jpeg"/><Relationship Id="rId1" Type="http://schemas.openxmlformats.org/officeDocument/2006/relationships/slideLayout" Target="../slideLayouts/slideLayout2.xml"/><Relationship Id="rId4" Type="http://schemas.openxmlformats.org/officeDocument/2006/relationships/image" Target="../media/image179.jpeg"/></Relationships>
</file>

<file path=ppt/slides/_rels/slide14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181.jpeg"/><Relationship Id="rId2" Type="http://schemas.openxmlformats.org/officeDocument/2006/relationships/image" Target="../media/image180.jpe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160.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02.jpeg"/><Relationship Id="rId2" Type="http://schemas.openxmlformats.org/officeDocument/2006/relationships/image" Target="../media/image20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2" Type="http://schemas.openxmlformats.org/officeDocument/2006/relationships/image" Target="../media/image203.jpe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180.xml.rels><?xml version="1.0" encoding="UTF-8" standalone="yes"?>
<Relationships xmlns="http://schemas.openxmlformats.org/package/2006/relationships"><Relationship Id="rId3" Type="http://schemas.openxmlformats.org/officeDocument/2006/relationships/image" Target="../media/image21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image" Target="../media/image2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215.jpe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215.jpe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216.jpeg"/><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219.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image" Target="../media/image2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223.jpeg"/><Relationship Id="rId2" Type="http://schemas.openxmlformats.org/officeDocument/2006/relationships/image" Target="../media/image222.jpe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image" Target="../media/image224.jpeg"/><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image" Target="../media/image225.jpeg"/><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image" Target="../media/image228.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230.jpg"/><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3" Type="http://schemas.openxmlformats.org/officeDocument/2006/relationships/image" Target="../media/image23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2.png"/></Relationships>
</file>

<file path=ppt/slides/_rels/slide199.xml.rels><?xml version="1.0" encoding="UTF-8" standalone="yes"?>
<Relationships xmlns="http://schemas.openxmlformats.org/package/2006/relationships"><Relationship Id="rId2" Type="http://schemas.openxmlformats.org/officeDocument/2006/relationships/image" Target="../media/image23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3" Type="http://schemas.openxmlformats.org/officeDocument/2006/relationships/image" Target="../media/image235.jpeg"/><Relationship Id="rId2" Type="http://schemas.openxmlformats.org/officeDocument/2006/relationships/image" Target="../media/image234.jpg"/><Relationship Id="rId1" Type="http://schemas.openxmlformats.org/officeDocument/2006/relationships/slideLayout" Target="../slideLayouts/slideLayout1.xml"/><Relationship Id="rId5" Type="http://schemas.openxmlformats.org/officeDocument/2006/relationships/image" Target="../media/image237.jpeg"/><Relationship Id="rId4" Type="http://schemas.openxmlformats.org/officeDocument/2006/relationships/image" Target="../media/image236.jpeg"/></Relationships>
</file>

<file path=ppt/slides/_rels/slide201.xml.rels><?xml version="1.0" encoding="UTF-8" standalone="yes"?>
<Relationships xmlns="http://schemas.openxmlformats.org/package/2006/relationships"><Relationship Id="rId2" Type="http://schemas.openxmlformats.org/officeDocument/2006/relationships/image" Target="../media/image238.jpe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239.jpe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241.jpeg"/><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image" Target="../media/image242.jpeg"/><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image" Target="../media/image243.jpe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image" Target="../media/image245.jp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247.jpeg"/><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2" Type="http://schemas.openxmlformats.org/officeDocument/2006/relationships/image" Target="../media/image24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3" Type="http://schemas.openxmlformats.org/officeDocument/2006/relationships/image" Target="../media/image250.jpeg"/><Relationship Id="rId2" Type="http://schemas.openxmlformats.org/officeDocument/2006/relationships/image" Target="../media/image249.jpe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251.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2" Type="http://schemas.openxmlformats.org/officeDocument/2006/relationships/image" Target="../media/image252.jpeg"/><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2" Type="http://schemas.openxmlformats.org/officeDocument/2006/relationships/image" Target="../media/image253.jpe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3" Type="http://schemas.openxmlformats.org/officeDocument/2006/relationships/image" Target="../media/image255.jpeg"/><Relationship Id="rId2" Type="http://schemas.openxmlformats.org/officeDocument/2006/relationships/image" Target="../media/image254.jpe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3" Type="http://schemas.openxmlformats.org/officeDocument/2006/relationships/image" Target="../media/image257.jpeg"/><Relationship Id="rId2" Type="http://schemas.openxmlformats.org/officeDocument/2006/relationships/image" Target="../media/image256.jpeg"/><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2" Type="http://schemas.openxmlformats.org/officeDocument/2006/relationships/image" Target="../media/image258.jpeg"/><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3" Type="http://schemas.openxmlformats.org/officeDocument/2006/relationships/image" Target="../media/image25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2" Type="http://schemas.openxmlformats.org/officeDocument/2006/relationships/image" Target="../media/image260.jpe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3" Type="http://schemas.openxmlformats.org/officeDocument/2006/relationships/image" Target="../media/image262.jpeg"/><Relationship Id="rId2" Type="http://schemas.openxmlformats.org/officeDocument/2006/relationships/image" Target="../media/image261.jpe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3" Type="http://schemas.openxmlformats.org/officeDocument/2006/relationships/image" Target="../media/image264.jpg"/><Relationship Id="rId2" Type="http://schemas.openxmlformats.org/officeDocument/2006/relationships/image" Target="../media/image263.jpe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265.jpeg"/><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2" Type="http://schemas.openxmlformats.org/officeDocument/2006/relationships/image" Target="../media/image266.jpeg"/><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image" Target="../media/image267.jpe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3" Type="http://schemas.openxmlformats.org/officeDocument/2006/relationships/image" Target="../media/image269.jpeg"/><Relationship Id="rId2" Type="http://schemas.openxmlformats.org/officeDocument/2006/relationships/image" Target="../media/image268.jpe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270.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2" Type="http://schemas.openxmlformats.org/officeDocument/2006/relationships/image" Target="../media/image27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3" Type="http://schemas.openxmlformats.org/officeDocument/2006/relationships/image" Target="../media/image273.jpeg"/><Relationship Id="rId2" Type="http://schemas.openxmlformats.org/officeDocument/2006/relationships/image" Target="../media/image272.jpeg"/><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2" Type="http://schemas.openxmlformats.org/officeDocument/2006/relationships/image" Target="../media/image274.png"/><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2" Type="http://schemas.openxmlformats.org/officeDocument/2006/relationships/image" Target="../media/image275.png"/><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3" Type="http://schemas.openxmlformats.org/officeDocument/2006/relationships/image" Target="../media/image27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image" Target="../media/image278.jpeg"/><Relationship Id="rId2" Type="http://schemas.openxmlformats.org/officeDocument/2006/relationships/image" Target="../media/image277.jpeg"/><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3" Type="http://schemas.openxmlformats.org/officeDocument/2006/relationships/image" Target="../media/image280.jpeg"/><Relationship Id="rId2" Type="http://schemas.openxmlformats.org/officeDocument/2006/relationships/image" Target="../media/image279.png"/><Relationship Id="rId1" Type="http://schemas.openxmlformats.org/officeDocument/2006/relationships/slideLayout" Target="../slideLayouts/slideLayout2.xml"/><Relationship Id="rId4" Type="http://schemas.openxmlformats.org/officeDocument/2006/relationships/image" Target="../media/image281.png"/></Relationships>
</file>

<file path=ppt/slides/_rels/slide236.xml.rels><?xml version="1.0" encoding="UTF-8" standalone="yes"?>
<Relationships xmlns="http://schemas.openxmlformats.org/package/2006/relationships"><Relationship Id="rId2" Type="http://schemas.openxmlformats.org/officeDocument/2006/relationships/image" Target="../media/image282.jpeg"/><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2" Type="http://schemas.openxmlformats.org/officeDocument/2006/relationships/image" Target="../media/image283.jpeg"/><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image" Target="../media/image284.jpeg"/><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image" Target="../media/image28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3" Type="http://schemas.openxmlformats.org/officeDocument/2006/relationships/image" Target="../media/image287.jpeg"/><Relationship Id="rId2" Type="http://schemas.openxmlformats.org/officeDocument/2006/relationships/image" Target="../media/image286.jpeg"/><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3" Type="http://schemas.openxmlformats.org/officeDocument/2006/relationships/image" Target="../media/image282.jpeg"/><Relationship Id="rId2" Type="http://schemas.openxmlformats.org/officeDocument/2006/relationships/image" Target="../media/image288.jpeg"/><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2" Type="http://schemas.openxmlformats.org/officeDocument/2006/relationships/image" Target="../media/image289.jpeg"/><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2" Type="http://schemas.openxmlformats.org/officeDocument/2006/relationships/image" Target="../media/image291.jpeg"/><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image" Target="../media/image292.jpeg"/><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2" Type="http://schemas.openxmlformats.org/officeDocument/2006/relationships/image" Target="../media/image294.jpeg"/><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3" Type="http://schemas.openxmlformats.org/officeDocument/2006/relationships/image" Target="../media/image295.jpeg"/><Relationship Id="rId2" Type="http://schemas.openxmlformats.org/officeDocument/2006/relationships/image" Target="../media/image293.png"/><Relationship Id="rId1" Type="http://schemas.openxmlformats.org/officeDocument/2006/relationships/slideLayout" Target="../slideLayouts/slideLayout2.xml"/><Relationship Id="rId5" Type="http://schemas.openxmlformats.org/officeDocument/2006/relationships/image" Target="../media/image297.jpeg"/><Relationship Id="rId4" Type="http://schemas.openxmlformats.org/officeDocument/2006/relationships/image" Target="../media/image296.jpeg"/></Relationships>
</file>

<file path=ppt/slides/_rels/slide248.xml.rels><?xml version="1.0" encoding="UTF-8" standalone="yes"?>
<Relationships xmlns="http://schemas.openxmlformats.org/package/2006/relationships"><Relationship Id="rId2" Type="http://schemas.openxmlformats.org/officeDocument/2006/relationships/image" Target="../media/image298.jpg"/><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image" Target="../media/image300.jpeg"/><Relationship Id="rId2" Type="http://schemas.openxmlformats.org/officeDocument/2006/relationships/image" Target="../media/image299.jpeg"/><Relationship Id="rId1" Type="http://schemas.openxmlformats.org/officeDocument/2006/relationships/slideLayout" Target="../slideLayouts/slideLayout2.xml"/><Relationship Id="rId4" Type="http://schemas.openxmlformats.org/officeDocument/2006/relationships/image" Target="../media/image301.png"/></Relationships>
</file>

<file path=ppt/slides/_rels/slide2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2" Type="http://schemas.openxmlformats.org/officeDocument/2006/relationships/image" Target="../media/image302.jpeg"/><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3" Type="http://schemas.openxmlformats.org/officeDocument/2006/relationships/image" Target="../media/image304.jpeg"/><Relationship Id="rId2" Type="http://schemas.openxmlformats.org/officeDocument/2006/relationships/image" Target="../media/image303.jpeg"/><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2" Type="http://schemas.openxmlformats.org/officeDocument/2006/relationships/image" Target="../media/image305.png"/><Relationship Id="rId1" Type="http://schemas.openxmlformats.org/officeDocument/2006/relationships/slideLayout" Target="../slideLayouts/slideLayout1.xml"/></Relationships>
</file>

<file path=ppt/slides/_rels/slide253.xml.rels><?xml version="1.0" encoding="UTF-8" standalone="yes"?>
<Relationships xmlns="http://schemas.openxmlformats.org/package/2006/relationships"><Relationship Id="rId2" Type="http://schemas.openxmlformats.org/officeDocument/2006/relationships/image" Target="../media/image306.png"/><Relationship Id="rId1" Type="http://schemas.openxmlformats.org/officeDocument/2006/relationships/slideLayout" Target="../slideLayouts/slideLayout2.xml"/></Relationships>
</file>

<file path=ppt/slides/_rels/slide254.xml.rels><?xml version="1.0" encoding="UTF-8" standalone="yes"?>
<Relationships xmlns="http://schemas.openxmlformats.org/package/2006/relationships"><Relationship Id="rId2" Type="http://schemas.openxmlformats.org/officeDocument/2006/relationships/image" Target="../media/image307.png"/><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image" Target="../media/image308.png"/><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image" Target="../media/image309.png"/><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image" Target="../media/image310.jpg"/><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image" Target="../media/image311.png"/><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2" Type="http://schemas.openxmlformats.org/officeDocument/2006/relationships/image" Target="../media/image31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2" Type="http://schemas.openxmlformats.org/officeDocument/2006/relationships/image" Target="../media/image313.png"/><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2" Type="http://schemas.openxmlformats.org/officeDocument/2006/relationships/image" Target="../media/image314.jpeg"/><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2" Type="http://schemas.openxmlformats.org/officeDocument/2006/relationships/image" Target="../media/image315.png"/><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2" Type="http://schemas.openxmlformats.org/officeDocument/2006/relationships/image" Target="../media/image316.png"/><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2" Type="http://schemas.openxmlformats.org/officeDocument/2006/relationships/image" Target="../media/image317.jpeg"/><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2" Type="http://schemas.openxmlformats.org/officeDocument/2006/relationships/image" Target="../media/image318.jpeg"/><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319.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image" Target="../media/image41.jp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jpg"/><Relationship Id="rId7" Type="http://schemas.openxmlformats.org/officeDocument/2006/relationships/image" Target="../media/image50.png"/><Relationship Id="rId2" Type="http://schemas.openxmlformats.org/officeDocument/2006/relationships/image" Target="../media/image45.jp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hyperlink" Target="https://www.seslisozluk.net/laws-which-were-accepted-by-the-lawmaking-body-nedir-ne-demek/"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jpeg"/></Relationships>
</file>

<file path=ppt/slides/_rels/slide52.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16.gif"/></Relationships>
</file>

<file path=ppt/slides/_rels/slide6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6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65.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image" Target="../media/image100.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 Id="rId4" Type="http://schemas.openxmlformats.org/officeDocument/2006/relationships/image" Target="../media/image110.gif"/></Relationships>
</file>

<file path=ppt/slides/_rels/slide88.xml.rels><?xml version="1.0" encoding="UTF-8" standalone="yes"?>
<Relationships xmlns="http://schemas.openxmlformats.org/package/2006/relationships"><Relationship Id="rId3" Type="http://schemas.openxmlformats.org/officeDocument/2006/relationships/image" Target="../media/image112.gif"/><Relationship Id="rId2" Type="http://schemas.openxmlformats.org/officeDocument/2006/relationships/image" Target="../media/image111.gif"/><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8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90.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Giriş Yapını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5963" y="188640"/>
            <a:ext cx="1800200" cy="1843404"/>
          </a:xfrm>
          <a:prstGeom prst="rect">
            <a:avLst/>
          </a:prstGeom>
          <a:noFill/>
          <a:extLst>
            <a:ext uri="{909E8E84-426E-40DD-AFC4-6F175D3DCCD1}">
              <a14:hiddenFill xmlns:a14="http://schemas.microsoft.com/office/drawing/2010/main">
                <a:solidFill>
                  <a:srgbClr val="FFFFFF"/>
                </a:solidFill>
              </a14:hiddenFill>
            </a:ext>
          </a:extLst>
        </p:spPr>
      </p:pic>
      <p:sp>
        <p:nvSpPr>
          <p:cNvPr id="10" name="9 Dikdörtgen"/>
          <p:cNvSpPr/>
          <p:nvPr/>
        </p:nvSpPr>
        <p:spPr>
          <a:xfrm>
            <a:off x="-24770" y="2100912"/>
            <a:ext cx="9020996" cy="3416320"/>
          </a:xfrm>
          <a:prstGeom prst="rect">
            <a:avLst/>
          </a:prstGeom>
          <a:noFill/>
        </p:spPr>
        <p:txBody>
          <a:bodyPr wrap="none" lIns="91440" tIns="45720" rIns="91440" bIns="45720">
            <a:spAutoFit/>
          </a:bodyPr>
          <a:lstStyle/>
          <a:p>
            <a:pPr algn="ctr">
              <a:defRPr/>
            </a:pP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ISO 9001:2015 </a:t>
            </a:r>
          </a:p>
          <a:p>
            <a:pPr algn="ctr">
              <a:defRPr/>
            </a:pP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Quality Management System</a:t>
            </a:r>
          </a:p>
          <a:p>
            <a:pPr algn="ctr">
              <a:defRPr/>
            </a:pP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Kalite Yönetim Sistemi  Eğitimi </a:t>
            </a:r>
          </a:p>
          <a:p>
            <a:pPr algn="ctr">
              <a:defRPr/>
            </a:pPr>
            <a:r>
              <a:rPr lang="tr-TR"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SUNUMU</a:t>
            </a:r>
            <a:endParaRPr lang="tr-TR"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Picture 2" descr="http://www.martidergisi.com/wp-content/uploads/2013/09/Tablet-for-Education_P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500" y="4646680"/>
            <a:ext cx="2066536" cy="2118199"/>
          </a:xfrm>
          <a:prstGeom prst="rect">
            <a:avLst/>
          </a:prstGeom>
          <a:noFill/>
          <a:extLst>
            <a:ext uri="{909E8E84-426E-40DD-AFC4-6F175D3DCCD1}">
              <a14:hiddenFill xmlns:a14="http://schemas.microsoft.com/office/drawing/2010/main">
                <a:solidFill>
                  <a:srgbClr val="FFFFFF"/>
                </a:solidFill>
              </a14:hiddenFill>
            </a:ext>
          </a:extLst>
        </p:spPr>
      </p:pic>
      <p:sp>
        <p:nvSpPr>
          <p:cNvPr id="9" name="Dikdörtgen 8"/>
          <p:cNvSpPr/>
          <p:nvPr/>
        </p:nvSpPr>
        <p:spPr>
          <a:xfrm>
            <a:off x="2699792" y="6474928"/>
            <a:ext cx="3960440" cy="276614"/>
          </a:xfrm>
          <a:prstGeom prst="rect">
            <a:avLst/>
          </a:prstGeom>
        </p:spPr>
        <p:txBody>
          <a:bodyPr wrap="square">
            <a:spAutoFit/>
          </a:bodyPr>
          <a:lstStyle/>
          <a:p>
            <a:pPr>
              <a:lnSpc>
                <a:spcPct val="107000"/>
              </a:lnSpc>
              <a:spcAft>
                <a:spcPts val="0"/>
              </a:spcAft>
            </a:pPr>
            <a:r>
              <a:rPr lang="tr-TR"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2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5" name="Picture 2" descr="http://www.martidergisi.com/wp-content/uploads/2013/09/Tablet-for-Education_PNG.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6063" y="4646680"/>
            <a:ext cx="2066536" cy="211819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Serhat Kalkınma Ajansı - Organize Sanayi Bölgeleri"/>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4638" y="440080"/>
            <a:ext cx="3730152" cy="1340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6650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0"/>
            <a:ext cx="8784976" cy="2308324"/>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Bu standardda aşağıda belirtilen fiil şekilleri kullanılmaktadır:</a:t>
            </a:r>
          </a:p>
          <a:p>
            <a:pPr marL="342900" indent="-342900">
              <a:buClr>
                <a:srgbClr val="FF0000"/>
              </a:buClr>
              <a:buFont typeface="Wingdings" panose="05000000000000000000" pitchFamily="2" charset="2"/>
              <a:buChar char="Ø"/>
            </a:pPr>
            <a:r>
              <a:rPr lang="pt-BR" sz="2400" dirty="0" smtClean="0">
                <a:latin typeface="Arial" panose="020B0604020202020204" pitchFamily="34" charset="0"/>
                <a:cs typeface="Arial" panose="020B0604020202020204" pitchFamily="34" charset="0"/>
              </a:rPr>
              <a:t>“</a:t>
            </a:r>
            <a:r>
              <a:rPr lang="tr-TR" sz="2400" dirty="0" smtClean="0">
                <a:solidFill>
                  <a:srgbClr val="FF0000"/>
                </a:solidFill>
                <a:latin typeface="Arial" panose="020B0604020202020204" pitchFamily="34" charset="0"/>
                <a:cs typeface="Arial" panose="020B0604020202020204" pitchFamily="34" charset="0"/>
              </a:rPr>
              <a:t>-</a:t>
            </a:r>
            <a:r>
              <a:rPr lang="pt-BR" sz="2400" dirty="0" smtClean="0">
                <a:solidFill>
                  <a:srgbClr val="FF0000"/>
                </a:solidFill>
                <a:latin typeface="Arial" panose="020B0604020202020204" pitchFamily="34" charset="0"/>
                <a:cs typeface="Arial" panose="020B0604020202020204" pitchFamily="34" charset="0"/>
              </a:rPr>
              <a:t>meli</a:t>
            </a:r>
            <a:r>
              <a:rPr lang="pt-BR" sz="2400" dirty="0">
                <a:solidFill>
                  <a:srgbClr val="FF0000"/>
                </a:solidFill>
                <a:latin typeface="Arial" panose="020B0604020202020204" pitchFamily="34" charset="0"/>
                <a:cs typeface="Arial" panose="020B0604020202020204" pitchFamily="34" charset="0"/>
              </a:rPr>
              <a:t>/-malı</a:t>
            </a:r>
            <a:r>
              <a:rPr lang="pt-BR" sz="2400" dirty="0" smtClean="0">
                <a:latin typeface="Arial" panose="020B0604020202020204" pitchFamily="34" charset="0"/>
                <a:cs typeface="Arial" panose="020B0604020202020204" pitchFamily="34" charset="0"/>
              </a:rPr>
              <a:t>” bir şartı belirtir,</a:t>
            </a:r>
          </a:p>
          <a:p>
            <a:pPr marL="342900" indent="-342900">
              <a:buClr>
                <a:srgbClr val="FF0000"/>
              </a:buClr>
              <a:buFont typeface="Wingdings" panose="05000000000000000000" pitchFamily="2" charset="2"/>
              <a:buChar char="Ø"/>
            </a:pPr>
            <a:r>
              <a:rPr lang="tr-TR" sz="2400" dirty="0" smtClean="0">
                <a:latin typeface="Arial" panose="020B0604020202020204" pitchFamily="34" charset="0"/>
                <a:cs typeface="Arial" panose="020B0604020202020204" pitchFamily="34" charset="0"/>
              </a:rPr>
              <a:t>“</a:t>
            </a:r>
            <a:r>
              <a:rPr lang="tr-TR" sz="2400" dirty="0" smtClean="0">
                <a:solidFill>
                  <a:srgbClr val="FF0000"/>
                </a:solidFill>
                <a:latin typeface="Arial" panose="020B0604020202020204" pitchFamily="34" charset="0"/>
                <a:cs typeface="Arial" panose="020B0604020202020204" pitchFamily="34" charset="0"/>
              </a:rPr>
              <a:t>esastır</a:t>
            </a:r>
            <a:r>
              <a:rPr lang="tr-TR" sz="2400" dirty="0" smtClean="0">
                <a:latin typeface="Arial" panose="020B0604020202020204" pitchFamily="34" charset="0"/>
                <a:cs typeface="Arial" panose="020B0604020202020204" pitchFamily="34" charset="0"/>
              </a:rPr>
              <a:t>” kuvvetli bir tavsiyeyi belirtir,</a:t>
            </a:r>
          </a:p>
          <a:p>
            <a:pPr marL="342900" indent="-342900">
              <a:buClr>
                <a:srgbClr val="FF0000"/>
              </a:buClr>
              <a:buFont typeface="Wingdings" panose="05000000000000000000" pitchFamily="2" charset="2"/>
              <a:buChar char="Ø"/>
            </a:pPr>
            <a:r>
              <a:rPr lang="es-ES" sz="2400" dirty="0" smtClean="0">
                <a:latin typeface="Arial" panose="020B0604020202020204" pitchFamily="34" charset="0"/>
                <a:cs typeface="Arial" panose="020B0604020202020204" pitchFamily="34" charset="0"/>
              </a:rPr>
              <a:t>“</a:t>
            </a:r>
            <a:r>
              <a:rPr lang="es-ES" sz="2400" dirty="0" smtClean="0">
                <a:solidFill>
                  <a:srgbClr val="FF0000"/>
                </a:solidFill>
                <a:latin typeface="Arial" panose="020B0604020202020204" pitchFamily="34" charset="0"/>
                <a:cs typeface="Arial" panose="020B0604020202020204" pitchFamily="34" charset="0"/>
              </a:rPr>
              <a:t>izin verilir</a:t>
            </a:r>
            <a:r>
              <a:rPr lang="es-ES" sz="2400" dirty="0" smtClean="0">
                <a:latin typeface="Arial" panose="020B0604020202020204" pitchFamily="34" charset="0"/>
                <a:cs typeface="Arial" panose="020B0604020202020204" pitchFamily="34" charset="0"/>
              </a:rPr>
              <a:t>” bir müsaadeyi belirtir,</a:t>
            </a:r>
          </a:p>
          <a:p>
            <a:pPr marL="342900" indent="-342900">
              <a:buClr>
                <a:srgbClr val="FF0000"/>
              </a:buClr>
              <a:buFont typeface="Wingdings" panose="05000000000000000000" pitchFamily="2" charset="2"/>
              <a:buChar char="Ø"/>
            </a:pPr>
            <a:r>
              <a:rPr lang="tr-TR" sz="2400" dirty="0" smtClean="0">
                <a:latin typeface="Arial" panose="020B0604020202020204" pitchFamily="34" charset="0"/>
                <a:cs typeface="Arial" panose="020B0604020202020204" pitchFamily="34" charset="0"/>
              </a:rPr>
              <a:t>“-</a:t>
            </a:r>
            <a:r>
              <a:rPr lang="tr-TR" sz="2400" dirty="0" err="1" smtClean="0">
                <a:solidFill>
                  <a:srgbClr val="FF0000"/>
                </a:solidFill>
                <a:latin typeface="Arial" panose="020B0604020202020204" pitchFamily="34" charset="0"/>
                <a:cs typeface="Arial" panose="020B0604020202020204" pitchFamily="34" charset="0"/>
              </a:rPr>
              <a:t>abilir</a:t>
            </a:r>
            <a:r>
              <a:rPr lang="tr-TR" sz="2400" dirty="0" smtClean="0">
                <a:solidFill>
                  <a:srgbClr val="FF0000"/>
                </a:solidFill>
                <a:latin typeface="Arial" panose="020B0604020202020204" pitchFamily="34" charset="0"/>
                <a:cs typeface="Arial" panose="020B0604020202020204" pitchFamily="34" charset="0"/>
              </a:rPr>
              <a:t>/-</a:t>
            </a:r>
            <a:r>
              <a:rPr lang="tr-TR" sz="2400" dirty="0" err="1" smtClean="0">
                <a:solidFill>
                  <a:srgbClr val="FF0000"/>
                </a:solidFill>
                <a:latin typeface="Arial" panose="020B0604020202020204" pitchFamily="34" charset="0"/>
                <a:cs typeface="Arial" panose="020B0604020202020204" pitchFamily="34" charset="0"/>
              </a:rPr>
              <a:t>ebilir</a:t>
            </a:r>
            <a:r>
              <a:rPr lang="tr-TR" sz="2400" dirty="0" smtClean="0">
                <a:latin typeface="Arial" panose="020B0604020202020204" pitchFamily="34" charset="0"/>
                <a:cs typeface="Arial" panose="020B0604020202020204" pitchFamily="34" charset="0"/>
              </a:rPr>
              <a:t>” bir olabilirliği veya yapabilirlik/ yapabilirliği belirtir.</a:t>
            </a:r>
            <a:endParaRPr lang="tr-TR" sz="2400" dirty="0">
              <a:latin typeface="Arial" panose="020B0604020202020204" pitchFamily="34" charset="0"/>
              <a:cs typeface="Arial" panose="020B0604020202020204" pitchFamily="34" charset="0"/>
            </a:endParaRPr>
          </a:p>
        </p:txBody>
      </p:sp>
      <p:pic>
        <p:nvPicPr>
          <p:cNvPr id="5124" name="Picture 4" descr="http://kemalsezen.com/wp-content/uploads/2015/11/00-artibel_ust_banner-kali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6" y="2127633"/>
            <a:ext cx="9144000" cy="4723488"/>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4104456" cy="461665"/>
          </a:xfrm>
          <a:prstGeom prst="rect">
            <a:avLst/>
          </a:prstGeom>
        </p:spPr>
        <p:txBody>
          <a:bodyPr wrap="square">
            <a:spAutoFit/>
          </a:bodyPr>
          <a:lstStyle/>
          <a:p>
            <a:pPr algn="just"/>
            <a:r>
              <a:rPr lang="tr-TR" sz="2400" b="1" dirty="0" smtClean="0"/>
              <a:t>7.1-2-3-4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742577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s://www.exportworldwide.com/tr/image/18/656/temel-desibel-l-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474156"/>
            <a:ext cx="6588224" cy="4383844"/>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214290"/>
            <a:ext cx="8822214"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7.1.5 Kaynakların izlenmesi ve ölçümü</a:t>
            </a:r>
          </a:p>
          <a:p>
            <a:r>
              <a:rPr lang="tr-TR" sz="2400" b="1" dirty="0" smtClean="0">
                <a:solidFill>
                  <a:srgbClr val="FF0000"/>
                </a:solidFill>
                <a:latin typeface="Arial" panose="020B0604020202020204" pitchFamily="34" charset="0"/>
                <a:cs typeface="Arial" panose="020B0604020202020204" pitchFamily="34" charset="0"/>
              </a:rPr>
              <a:t>7.1.5.1 Genel</a:t>
            </a:r>
          </a:p>
          <a:p>
            <a:r>
              <a:rPr lang="tr-TR" sz="2400" dirty="0" smtClean="0">
                <a:latin typeface="Arial" panose="020B0604020202020204" pitchFamily="34" charset="0"/>
                <a:cs typeface="Arial" panose="020B0604020202020204" pitchFamily="34" charset="0"/>
              </a:rPr>
              <a:t>Kuruluş, ürün ve hizmetlerin şartlara uygunluğunu doğrulamak amacıyla izleme ve ölçme kullandığı zaman, geçerli ve güvenilir sonuçları güvence altına almak için ihtiyaç duyulan kaynakları tayin ve tedarik etmelidir.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14290"/>
            <a:ext cx="9073008"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7.1.5 Kaynakların izlenmesi ve ölçümü</a:t>
            </a:r>
          </a:p>
          <a:p>
            <a:r>
              <a:rPr lang="tr-TR" sz="2400" dirty="0" smtClean="0">
                <a:latin typeface="Arial" panose="020B0604020202020204" pitchFamily="34" charset="0"/>
                <a:cs typeface="Arial" panose="020B0604020202020204" pitchFamily="34" charset="0"/>
              </a:rPr>
              <a:t>Kuruluş, sağlanan kaynaklarla ilgili aşağıdakileri güvence altına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Gerçekleştirilen belirli izleme ve ölçme faaliyet tipleri için uygun olduğunu,</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Amaçlarına sürekli uygunluğu güvence altına almak için sürdürülebilir olduğunu.</a:t>
            </a:r>
          </a:p>
          <a:p>
            <a:r>
              <a:rPr lang="tr-TR" sz="2400" dirty="0" smtClean="0">
                <a:latin typeface="Arial" panose="020B0604020202020204" pitchFamily="34" charset="0"/>
                <a:cs typeface="Arial" panose="020B0604020202020204" pitchFamily="34" charset="0"/>
              </a:rPr>
              <a:t>Kuruluş, uygun dokümante edilmiş bilgiyi, izleme ve ölçüm kaynaklarının amaca uygunluğunun kanıtı olarak muhafaza etmelidir.</a:t>
            </a:r>
            <a:endParaRPr lang="tr-TR" sz="2400" dirty="0">
              <a:latin typeface="Arial" panose="020B0604020202020204" pitchFamily="34" charset="0"/>
              <a:cs typeface="Arial" panose="020B0604020202020204" pitchFamily="34" charset="0"/>
            </a:endParaRPr>
          </a:p>
        </p:txBody>
      </p:sp>
      <p:pic>
        <p:nvPicPr>
          <p:cNvPr id="55298" name="Picture 2" descr="http://alaca.bel.tr/wp-content/uploads/2016/01/12510265_10208263740212019_3659400429031094098_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3573016"/>
            <a:ext cx="3888432" cy="3212007"/>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0398218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aziziyeokullari.com/admin/uploads/olcme/olcme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793372"/>
            <a:ext cx="5419504" cy="4064628"/>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97346"/>
            <a:ext cx="8678768"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7.1.5.2 Ölçüm izlenebilirliği</a:t>
            </a:r>
          </a:p>
          <a:p>
            <a:r>
              <a:rPr lang="tr-TR" sz="2400" dirty="0" smtClean="0">
                <a:latin typeface="Arial" panose="020B0604020202020204" pitchFamily="34" charset="0"/>
                <a:cs typeface="Arial" panose="020B0604020202020204" pitchFamily="34" charset="0"/>
              </a:rPr>
              <a:t>Ölçüm izlenebilirliği istendiğinde ya da kuruluş tarafından ölçüm sonuçlarının geçerliliği açısından uygunluk sağlamanın önemli bir parçası olarak görüldüğünde, ölçüm teçhizatı:</a:t>
            </a:r>
          </a:p>
          <a:p>
            <a:pPr marL="358775" indent="-358775"/>
            <a:r>
              <a:rPr lang="tr-TR" sz="2400" dirty="0" smtClean="0">
                <a:solidFill>
                  <a:srgbClr val="FF0000"/>
                </a:solidFill>
                <a:latin typeface="Arial" panose="020B0604020202020204" pitchFamily="34" charset="0"/>
                <a:cs typeface="Arial" panose="020B0604020202020204" pitchFamily="34" charset="0"/>
              </a:rPr>
              <a:t>a.</a:t>
            </a:r>
            <a:r>
              <a:rPr lang="tr-TR" sz="2400" dirty="0" smtClean="0">
                <a:latin typeface="Arial" panose="020B0604020202020204" pitchFamily="34" charset="0"/>
                <a:cs typeface="Arial" panose="020B0604020202020204" pitchFamily="34" charset="0"/>
              </a:rPr>
              <a:t> Uluslararası ve ulusal ölçüm </a:t>
            </a:r>
            <a:r>
              <a:rPr lang="tr-TR" sz="2400" dirty="0" err="1" smtClean="0">
                <a:latin typeface="Arial" panose="020B0604020202020204" pitchFamily="34" charset="0"/>
                <a:cs typeface="Arial" panose="020B0604020202020204" pitchFamily="34" charset="0"/>
              </a:rPr>
              <a:t>standardlarına</a:t>
            </a:r>
            <a:r>
              <a:rPr lang="tr-TR" sz="2400" dirty="0" smtClean="0">
                <a:latin typeface="Arial" panose="020B0604020202020204" pitchFamily="34" charset="0"/>
                <a:cs typeface="Arial" panose="020B0604020202020204" pitchFamily="34" charset="0"/>
              </a:rPr>
              <a:t> izlenebilir ölçüm </a:t>
            </a:r>
            <a:r>
              <a:rPr lang="tr-TR" sz="2400" dirty="0" err="1" smtClean="0">
                <a:latin typeface="Arial" panose="020B0604020202020204" pitchFamily="34" charset="0"/>
                <a:cs typeface="Arial" panose="020B0604020202020204" pitchFamily="34" charset="0"/>
              </a:rPr>
              <a:t>standardlarına</a:t>
            </a:r>
            <a:r>
              <a:rPr lang="tr-TR" sz="2400" dirty="0" smtClean="0">
                <a:latin typeface="Arial" panose="020B0604020202020204" pitchFamily="34" charset="0"/>
                <a:cs typeface="Arial" panose="020B0604020202020204" pitchFamily="34" charset="0"/>
              </a:rPr>
              <a:t> karşı, belirlenmiş aralıklarda veya kullanımdan önce kalibre edilmeli veya doğrulanmalı ya da her ikisi birden yapılmalı,</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97346"/>
            <a:ext cx="8678768"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7.1.5.2 Ölçüm izlenebilirliği</a:t>
            </a:r>
          </a:p>
          <a:p>
            <a:r>
              <a:rPr lang="tr-TR" sz="2400" dirty="0" smtClean="0">
                <a:solidFill>
                  <a:srgbClr val="FF0000"/>
                </a:solidFill>
                <a:latin typeface="Arial" panose="020B0604020202020204" pitchFamily="34" charset="0"/>
                <a:cs typeface="Arial" panose="020B0604020202020204" pitchFamily="34" charset="0"/>
              </a:rPr>
              <a:t>b. </a:t>
            </a:r>
            <a:r>
              <a:rPr lang="tr-TR" sz="2400" dirty="0" smtClean="0">
                <a:latin typeface="Arial" panose="020B0604020202020204" pitchFamily="34" charset="0"/>
                <a:cs typeface="Arial" panose="020B0604020202020204" pitchFamily="34" charset="0"/>
              </a:rPr>
              <a:t>Durumlarını tayin etmek için tanımlanmalı,</a:t>
            </a:r>
          </a:p>
          <a:p>
            <a:pPr marL="358775" indent="-358775"/>
            <a:r>
              <a:rPr lang="tr-TR" sz="2400" dirty="0" smtClean="0">
                <a:solidFill>
                  <a:srgbClr val="FF0000"/>
                </a:solidFill>
                <a:latin typeface="Arial" panose="020B0604020202020204" pitchFamily="34" charset="0"/>
                <a:cs typeface="Arial" panose="020B0604020202020204" pitchFamily="34" charset="0"/>
              </a:rPr>
              <a:t>c.</a:t>
            </a:r>
            <a:r>
              <a:rPr lang="tr-TR" sz="2400" dirty="0" smtClean="0">
                <a:latin typeface="Arial" panose="020B0604020202020204" pitchFamily="34" charset="0"/>
                <a:cs typeface="Arial" panose="020B0604020202020204" pitchFamily="34" charset="0"/>
              </a:rPr>
              <a:t> Kalibrasyon durumu ve sonraki ölçüm sonuçlarını geçersiz kılacak şekilde ayarlamadan, hasardan ve bozulmadan korunmalıdır.</a:t>
            </a:r>
          </a:p>
          <a:p>
            <a:r>
              <a:rPr lang="tr-TR" sz="2400" dirty="0" smtClean="0">
                <a:latin typeface="Arial" panose="020B0604020202020204" pitchFamily="34" charset="0"/>
                <a:cs typeface="Arial" panose="020B0604020202020204" pitchFamily="34" charset="0"/>
              </a:rPr>
              <a:t>Kuruluş, ölçüm teçhizatının istenen amaç için uygun olmadığı zaman, önceki ölçüm sonuçlarının geçerliliğinin olumsuz şekilde etkilendiğini tayin etmeli ve gerekli uygun faaliyetleri gerçekleştirmelidir.</a:t>
            </a:r>
            <a:endParaRPr lang="tr-TR" sz="2400" dirty="0">
              <a:latin typeface="Arial" panose="020B0604020202020204" pitchFamily="34" charset="0"/>
              <a:cs typeface="Arial" panose="020B0604020202020204" pitchFamily="34" charset="0"/>
            </a:endParaRPr>
          </a:p>
        </p:txBody>
      </p:sp>
      <p:pic>
        <p:nvPicPr>
          <p:cNvPr id="57346" name="Picture 2" descr="https://previews.123rf.com/images/maxxyustas/maxxyustas1303/maxxyustas130300032/18515010-interior-design-Architectural-materials-measuring-tools-and--Stock-Phot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18596" y="3861048"/>
            <a:ext cx="4000038" cy="299695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60212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578297"/>
            <a:ext cx="8964488" cy="2308324"/>
          </a:xfrm>
          <a:prstGeom prst="rect">
            <a:avLst/>
          </a:prstGeom>
        </p:spPr>
        <p:txBody>
          <a:bodyPr wrap="square">
            <a:spAutoFit/>
          </a:bodyPr>
          <a:lstStyle/>
          <a:p>
            <a:pPr marL="342900" lvl="0" indent="-342900" algn="just">
              <a:buClr>
                <a:srgbClr val="FF0000"/>
              </a:buClr>
              <a:buFont typeface="+mj-lt"/>
              <a:buAutoNum type="arabicPeriod"/>
              <a:tabLst>
                <a:tab pos="25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ve hizmet kalitesinin izlenmesi ve ölçülmesi için kaynakların uygunlu­ğunu kontrol ediniz,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571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İzleme ve ölçme kaynakla­rının kalibrasyonunun bo­zulmasına karşı tedbir alındığından emin olunuz,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571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İzleme ve ölçme kaynakla­rının izlenebilirliğinin sağ­landığından emin olunuz.</a:t>
            </a:r>
            <a:endParaRPr lang="tr-TR" sz="2400" dirty="0">
              <a:effectLst/>
              <a:latin typeface="Arial" panose="020B0604020202020204" pitchFamily="34" charset="0"/>
              <a:cs typeface="Arial" panose="020B0604020202020204" pitchFamily="34" charset="0"/>
            </a:endParaRPr>
          </a:p>
        </p:txBody>
      </p:sp>
      <p:grpSp>
        <p:nvGrpSpPr>
          <p:cNvPr id="4" name="Grup 3"/>
          <p:cNvGrpSpPr/>
          <p:nvPr/>
        </p:nvGrpSpPr>
        <p:grpSpPr>
          <a:xfrm>
            <a:off x="0" y="2839146"/>
            <a:ext cx="9144000" cy="4018854"/>
            <a:chOff x="0" y="2839146"/>
            <a:chExt cx="9144000" cy="4018854"/>
          </a:xfrm>
        </p:grpSpPr>
        <p:pic>
          <p:nvPicPr>
            <p:cNvPr id="18434" name="Picture 2" descr="http://www.turkishtechnic.com/Upload/Gallery/3182012135517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39146"/>
              <a:ext cx="6028281" cy="4018854"/>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www.qatechniclab.com/foto/kalibrasyon-nasil-yapili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8281" y="2839147"/>
              <a:ext cx="3115719" cy="398675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4995560"/>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19672"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548680"/>
            <a:ext cx="8856984" cy="3648884"/>
          </a:xfrm>
          <a:prstGeom prst="rect">
            <a:avLst/>
          </a:prstGeom>
        </p:spPr>
        <p:txBody>
          <a:bodyPr wrap="square">
            <a:spAutoFit/>
          </a:bodyPr>
          <a:lstStyle/>
          <a:p>
            <a:pPr marL="263525" indent="-263525">
              <a:lnSpc>
                <a:spcPct val="107000"/>
              </a:lnSpc>
              <a:spcAft>
                <a:spcPts val="0"/>
              </a:spcAft>
              <a:buClr>
                <a:srgbClr val="FF0000"/>
              </a:buClr>
              <a:buFont typeface="+mj-lt"/>
              <a:buAutoNum type="arabicPeriod"/>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Kuruluş</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 mevcutta kullanılan izleme ve ölçüm kaynaklarının listesini ayrı bir doküman olarak ya da ilgili proseslerin içinde belirtmeli ve kontrolü nasıl sağladığını açıklamalıdır.</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indent="-263525">
              <a:lnSpc>
                <a:spcPct val="107000"/>
              </a:lnSpc>
              <a:spcAft>
                <a:spcPts val="0"/>
              </a:spcAft>
              <a:buClr>
                <a:srgbClr val="FF0000"/>
              </a:buClr>
              <a:buFont typeface="+mj-lt"/>
              <a:buAutoNum type="arabicPeriod"/>
            </a:pPr>
            <a:r>
              <a:rPr lang="tr-TR" sz="2400" dirty="0" smtClean="0">
                <a:latin typeface="Arial" panose="020B0604020202020204" pitchFamily="34" charset="0"/>
                <a:ea typeface="Palatino Linotype" panose="02040502050505030304" pitchFamily="18" charset="0"/>
                <a:cs typeface="Arial" panose="020B0604020202020204" pitchFamily="34" charset="0"/>
              </a:rPr>
              <a:t>İzleme </a:t>
            </a:r>
            <a:r>
              <a:rPr lang="tr-TR" sz="2400" dirty="0">
                <a:latin typeface="Arial" panose="020B0604020202020204" pitchFamily="34" charset="0"/>
                <a:ea typeface="Palatino Linotype" panose="02040502050505030304" pitchFamily="18" charset="0"/>
                <a:cs typeface="Arial" panose="020B0604020202020204" pitchFamily="34" charset="0"/>
              </a:rPr>
              <a:t>ve ölçme kaynaklarının kayıtlarının tutulması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endPar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Belirlenen bu izleme ve ölçme kaynaklarının, ürünün istenen kalite seviye­sinde üretilip üretilmediğini kontrol edebilme yeteneğine (hassasiyet, öl­çüm belirsizliğine ve kalibrasyona sahip olması) sahip olup olmadığı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kontrol edilmelidir.</a:t>
            </a:r>
            <a:endParaRPr lang="tr-TR" sz="2400" dirty="0">
              <a:latin typeface="Arial" panose="020B0604020202020204" pitchFamily="34" charset="0"/>
              <a:ea typeface="Calibri" panose="020F0502020204030204" pitchFamily="34" charset="0"/>
              <a:cs typeface="Arial" panose="020B0604020202020204" pitchFamily="34" charset="0"/>
            </a:endParaRPr>
          </a:p>
        </p:txBody>
      </p:sp>
      <p:pic>
        <p:nvPicPr>
          <p:cNvPr id="17412" name="Picture 4" descr="http://www.kalibrasyonmerkezi.com/images/laboratuvar/IMG_5816%20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103805"/>
            <a:ext cx="4176464" cy="278431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1965325"/>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batimet.com.tr/images/kalibrasyon-nedi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09120"/>
            <a:ext cx="9144000" cy="2348880"/>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07504" y="188640"/>
            <a:ext cx="8856984" cy="4410503"/>
          </a:xfrm>
          <a:prstGeom prst="rect">
            <a:avLst/>
          </a:prstGeom>
        </p:spPr>
        <p:txBody>
          <a:bodyPr wrap="square">
            <a:spAutoFit/>
          </a:bodyPr>
          <a:lstStyle/>
          <a:p>
            <a:pPr>
              <a:lnSpc>
                <a:spcPct val="107000"/>
              </a:lnSpc>
              <a:spcAft>
                <a:spcPts val="0"/>
              </a:spcAf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Bu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izleme ve ölçme kaynağı bir ölçüm ekipmanı olabileceği gibi hizmet ve­ren kuruluşlarda bir anket, bir yazılım, bir insan da olabilir. Bu durumda bu farklı izleme ve ölçme kaynaklarının izlenebilirliklerinin nasıl sağlandı­ğını kuruluşun göstermesi gerekmektedir.</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İzleme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ve ölçme kaynakları­nın kalibrasyonunun bozulmasına karşı hangi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tedbirleri alınmalıdır.</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dirty="0">
                <a:latin typeface="Arial" panose="020B0604020202020204" pitchFamily="34" charset="0"/>
                <a:ea typeface="Palatino Linotype" panose="02040502050505030304" pitchFamily="18" charset="0"/>
                <a:cs typeface="Arial" panose="020B0604020202020204" pitchFamily="34" charset="0"/>
              </a:rPr>
              <a:t>:</a:t>
            </a:r>
            <a:r>
              <a:rPr lang="tr-TR" sz="2400" i="1" dirty="0">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Palatino Linotype" panose="02040502050505030304" pitchFamily="18" charset="0"/>
                <a:cs typeface="Arial" panose="020B0604020202020204" pitchFamily="34" charset="0"/>
              </a:rPr>
              <a:t>İzleme ve Ölçme Ekipmanları ile ilgili kayıt­ların olması standart tarafından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Palatino Linotype" panose="02040502050505030304" pitchFamily="18" charset="0"/>
                <a:cs typeface="Arial" panose="020B0604020202020204" pitchFamily="34" charset="0"/>
              </a:rPr>
              <a:t>olarak istenmektedir. Ancak doküman hazırlanması zorunlu olarak istenmemektedir.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0768190"/>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456384" cy="461665"/>
          </a:xfrm>
          <a:prstGeom prst="rect">
            <a:avLst/>
          </a:prstGeom>
        </p:spPr>
        <p:txBody>
          <a:bodyPr wrap="square">
            <a:spAutoFit/>
          </a:bodyPr>
          <a:lstStyle/>
          <a:p>
            <a:pPr algn="just"/>
            <a:r>
              <a:rPr lang="tr-TR" sz="2400" b="1" dirty="0" smtClean="0"/>
              <a:t>7.1.5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805007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7693"/>
            <a:ext cx="871543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7.1.6 Kurumsal bilgi</a:t>
            </a:r>
          </a:p>
          <a:p>
            <a:r>
              <a:rPr lang="tr-TR" sz="2400" dirty="0" smtClean="0">
                <a:latin typeface="Arial" panose="020B0604020202020204" pitchFamily="34" charset="0"/>
                <a:cs typeface="Arial" panose="020B0604020202020204" pitchFamily="34" charset="0"/>
              </a:rPr>
              <a:t>Kuruluş, proseslerinin işletilmesi, ürün ve hizmetlerinin uygunluğa erişmesi için ihtiyaç duyulan bilgiyi tayin etmelidir.</a:t>
            </a:r>
          </a:p>
          <a:p>
            <a:r>
              <a:rPr lang="tr-TR" sz="2400" dirty="0" smtClean="0">
                <a:latin typeface="Arial" panose="020B0604020202020204" pitchFamily="34" charset="0"/>
                <a:cs typeface="Arial" panose="020B0604020202020204" pitchFamily="34" charset="0"/>
              </a:rPr>
              <a:t>Bu bilgi sürdürülebilir olmalı ve gerekli şekilde ulaşılabilir olmalıdır.</a:t>
            </a:r>
          </a:p>
          <a:p>
            <a:pPr algn="just"/>
            <a:r>
              <a:rPr lang="tr-TR" sz="2400" dirty="0" smtClean="0">
                <a:latin typeface="Arial" panose="020B0604020202020204" pitchFamily="34" charset="0"/>
                <a:cs typeface="Arial" panose="020B0604020202020204" pitchFamily="34" charset="0"/>
              </a:rPr>
              <a:t>Değişiklik ihtiyacı ve eğilimleri ele alındığı zaman, kuruluş; mevcut bilgi birikimini değerlendirmeli ve ihtiyaç duyulan herhangi bir ilave bilgiyi ve gerekli güncellemeleri nasıl kazanacağı veya bunlara nasıl erişebileceğini tayin etmelidir.</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70" y="3534012"/>
            <a:ext cx="9178770" cy="3323987"/>
          </a:xfrm>
          <a:prstGeom prst="rect">
            <a:avLst/>
          </a:prstGeom>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928992"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Kalite Yönetim Sistemi Prensipleri</a:t>
            </a:r>
            <a:r>
              <a:rPr lang="tr-TR" sz="2400" dirty="0" smtClean="0">
                <a:solidFill>
                  <a:srgbClr val="FF0000"/>
                </a:solidFill>
                <a:latin typeface="Arial" panose="020B0604020202020204" pitchFamily="34" charset="0"/>
                <a:cs typeface="Arial" panose="020B0604020202020204" pitchFamily="34" charset="0"/>
              </a:rPr>
              <a:t>:</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Müşteri Odaklılık,</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Liderlik,</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Personelin Bağlılığı,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Proses yaklaşımı,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İyileştirme,</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Kanıt Esaslı Karar Alma,</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İlişki Yönetimi</a:t>
            </a:r>
            <a:endParaRPr lang="tr-TR" sz="2400" dirty="0">
              <a:latin typeface="Arial" panose="020B0604020202020204" pitchFamily="34" charset="0"/>
              <a:cs typeface="Arial" panose="020B0604020202020204" pitchFamily="34" charset="0"/>
            </a:endParaRPr>
          </a:p>
        </p:txBody>
      </p:sp>
      <p:pic>
        <p:nvPicPr>
          <p:cNvPr id="6148" name="Picture 4" descr="http://www.faveo.com.tr/wp-content/uploads/2015/03/KALITE-BANNER-1024x4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87210"/>
            <a:ext cx="9144000" cy="3663911"/>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7693"/>
            <a:ext cx="8715436" cy="4154984"/>
          </a:xfrm>
          <a:prstGeom prst="rect">
            <a:avLst/>
          </a:prstGeom>
        </p:spPr>
        <p:txBody>
          <a:bodyPr wrap="square">
            <a:spAutoFit/>
          </a:bodyPr>
          <a:lstStyle/>
          <a:p>
            <a:pPr algn="just"/>
            <a:r>
              <a:rPr lang="tr-TR" sz="2400" b="1" dirty="0" smtClean="0">
                <a:solidFill>
                  <a:srgbClr val="FF0000"/>
                </a:solidFill>
                <a:latin typeface="Arial" panose="020B0604020202020204" pitchFamily="34" charset="0"/>
                <a:cs typeface="Arial" panose="020B0604020202020204" pitchFamily="34" charset="0"/>
              </a:rPr>
              <a:t>Not 1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Kurumsal bilgi, kuruluşa özel bilgi olup genellikle tecrübe ile kazanılmıştır. Bu, kuruluşun amaçlarına erişmek için kullandığı ve paylaştığı bilgidir.</a:t>
            </a:r>
          </a:p>
          <a:p>
            <a:pPr algn="just"/>
            <a:r>
              <a:rPr lang="tr-TR" sz="2400" b="1" dirty="0" smtClean="0">
                <a:solidFill>
                  <a:srgbClr val="FF0000"/>
                </a:solidFill>
                <a:latin typeface="Arial" panose="020B0604020202020204" pitchFamily="34" charset="0"/>
                <a:cs typeface="Arial" panose="020B0604020202020204" pitchFamily="34" charset="0"/>
              </a:rPr>
              <a:t>Not 2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Kurumsal bilgi aşağıdakileri temel alabilir:</a:t>
            </a:r>
          </a:p>
          <a:p>
            <a:pPr marL="358775" indent="-35877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İç kaynaklar (örneğin; fikri mülkiyet, tecrübelerden kazanılan bilgi, başarısızlıklar ve başarılı projelerden alınan dersler, dokümante edilmemiş bilgi ve tecrübelerin yakalanması ve paylaşılması, proses, ürün ve hizmetlerdeki iyileştirmelerin sonuçları), </a:t>
            </a:r>
          </a:p>
          <a:p>
            <a:pPr marL="358775" indent="-35877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Dış kaynaklar (örneğin; </a:t>
            </a:r>
            <a:r>
              <a:rPr lang="tr-TR" sz="2400" dirty="0" err="1" smtClean="0">
                <a:latin typeface="Arial" panose="020B0604020202020204" pitchFamily="34" charset="0"/>
                <a:cs typeface="Arial" panose="020B0604020202020204" pitchFamily="34" charset="0"/>
              </a:rPr>
              <a:t>standardlar</a:t>
            </a:r>
            <a:r>
              <a:rPr lang="tr-TR" sz="2400" dirty="0" smtClean="0">
                <a:latin typeface="Arial" panose="020B0604020202020204" pitchFamily="34" charset="0"/>
                <a:cs typeface="Arial" panose="020B0604020202020204" pitchFamily="34" charset="0"/>
              </a:rPr>
              <a:t>, akademik çevreler, konferanslar, müşteri ve dış tedarikçilerden derlenen bilgi).</a:t>
            </a:r>
            <a:endParaRPr lang="tr-TR" sz="2400" dirty="0">
              <a:latin typeface="Arial" panose="020B0604020202020204" pitchFamily="34" charset="0"/>
              <a:cs typeface="Arial" panose="020B0604020202020204" pitchFamily="34" charset="0"/>
            </a:endParaRPr>
          </a:p>
        </p:txBody>
      </p:sp>
      <p:pic>
        <p:nvPicPr>
          <p:cNvPr id="59394" name="Picture 2" descr="http://www.isbank.com.tr/content-management/PublishingImages/Site%20Gorselleri/Hakkimizda/Yatirimci%20Iliskileri/Kurumsal%20Bilgiler/kurumsal-bilgiler-720x12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21088"/>
            <a:ext cx="9108504" cy="263691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27488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ybu.edu.tr/insanvetoplum/bilgi-belge/contents/images/566bilgi_belge_banne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45224"/>
            <a:ext cx="9144000" cy="1412775"/>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29804" y="493402"/>
            <a:ext cx="8906691" cy="882678"/>
          </a:xfrm>
          <a:prstGeom prst="rect">
            <a:avLst/>
          </a:prstGeom>
        </p:spPr>
        <p:txBody>
          <a:bodyPr wrap="square">
            <a:spAutoFit/>
          </a:bodyPr>
          <a:lstStyle/>
          <a:p>
            <a:pPr>
              <a:lnSpc>
                <a:spcPct val="107000"/>
              </a:lnSpc>
              <a:spcAft>
                <a:spcPts val="80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içinde bilgi biriki­minin nasıl yönetildiğini, faydalanıldığını, yaygınlaştırıldığını tarif ediniz.</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4" name="Metin kutusu 3"/>
          <p:cNvSpPr txBox="1"/>
          <p:nvPr/>
        </p:nvSpPr>
        <p:spPr>
          <a:xfrm>
            <a:off x="1467930" y="129102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94268" y="1538020"/>
            <a:ext cx="8942227" cy="4044056"/>
          </a:xfrm>
          <a:prstGeom prst="rect">
            <a:avLst/>
          </a:prstGeom>
        </p:spPr>
        <p:txBody>
          <a:bodyPr wrap="square">
            <a:spAutoFit/>
          </a:bodyPr>
          <a:lstStyle/>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Değişiklikler esnasında mevcut bilgi birikimi ile de­ğişim neticesinde gerekli olacak bilgi birikiminin nasıl belirlendiği kimler tarafından yönetildiği ve nasıl hayata geçirildiği kuruluş tarafından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tanımlanmalıdır</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Bilgi birikiminin yönetimi için aşağıdakiler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tanımlanmalıdır;</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indent="-342900">
              <a:lnSpc>
                <a:spcPct val="107000"/>
              </a:lnSpc>
              <a:spcAft>
                <a:spcPts val="0"/>
              </a:spcAft>
              <a:buClr>
                <a:srgbClr val="FF0000"/>
              </a:buClr>
              <a:buFont typeface="Wingdings" panose="05000000000000000000" pitchFamily="2" charset="2"/>
              <a:buChar char="Ø"/>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Deneyimler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dokümantasyona nasıl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aktarılıyor,</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indent="-342900">
              <a:lnSpc>
                <a:spcPct val="107000"/>
              </a:lnSpc>
              <a:spcAft>
                <a:spcPts val="0"/>
              </a:spcAft>
              <a:buClr>
                <a:srgbClr val="FF0000"/>
              </a:buClr>
              <a:buFont typeface="Wingdings" panose="05000000000000000000" pitchFamily="2" charset="2"/>
              <a:buChar char="Ø"/>
            </a:pPr>
            <a:r>
              <a:rPr lang="tr-TR" sz="2400" dirty="0" err="1" smtClean="0">
                <a:solidFill>
                  <a:srgbClr val="000000"/>
                </a:solidFill>
                <a:latin typeface="Arial" panose="020B0604020202020204" pitchFamily="34" charset="0"/>
                <a:ea typeface="Palatino Linotype" panose="02040502050505030304" pitchFamily="18" charset="0"/>
                <a:cs typeface="Arial" panose="020B0604020202020204" pitchFamily="34" charset="0"/>
              </a:rPr>
              <a:t>Know</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-how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kurum içinde nasıl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yaygınlaştırılıyor,</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indent="-342900">
              <a:lnSpc>
                <a:spcPct val="107000"/>
              </a:lnSpc>
              <a:spcAft>
                <a:spcPts val="0"/>
              </a:spcAft>
              <a:buClr>
                <a:srgbClr val="FF0000"/>
              </a:buClr>
              <a:buFont typeface="Wingdings" panose="05000000000000000000" pitchFamily="2" charset="2"/>
              <a:buChar char="Ø"/>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Başarılı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projelerden öğrenilenler, başarısızlıklardan öğrenilenler nerede konuşuluyor ve diğer kişilere nasıl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aktarılıyor?</a:t>
            </a:r>
            <a:endParaRPr lang="tr-TR" sz="2400" strike="noStrike" spc="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913422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456384" cy="461665"/>
          </a:xfrm>
          <a:prstGeom prst="rect">
            <a:avLst/>
          </a:prstGeom>
        </p:spPr>
        <p:txBody>
          <a:bodyPr wrap="square">
            <a:spAutoFit/>
          </a:bodyPr>
          <a:lstStyle/>
          <a:p>
            <a:pPr algn="just"/>
            <a:r>
              <a:rPr lang="tr-TR" sz="2400" b="1" dirty="0" smtClean="0"/>
              <a:t>7.1.6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275039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 10"/>
          <p:cNvGrpSpPr/>
          <p:nvPr/>
        </p:nvGrpSpPr>
        <p:grpSpPr>
          <a:xfrm>
            <a:off x="-12277" y="3927593"/>
            <a:ext cx="9156277" cy="2937158"/>
            <a:chOff x="-12277" y="3927593"/>
            <a:chExt cx="9156277" cy="2937158"/>
          </a:xfrm>
        </p:grpSpPr>
        <p:pic>
          <p:nvPicPr>
            <p:cNvPr id="10" name="Resim 9"/>
            <p:cNvPicPr>
              <a:picLocks noChangeAspect="1"/>
            </p:cNvPicPr>
            <p:nvPr/>
          </p:nvPicPr>
          <p:blipFill>
            <a:blip r:embed="rId3"/>
            <a:stretch>
              <a:fillRect/>
            </a:stretch>
          </p:blipFill>
          <p:spPr>
            <a:xfrm>
              <a:off x="3419872" y="3927593"/>
              <a:ext cx="2787004" cy="2937158"/>
            </a:xfrm>
            <a:prstGeom prst="rect">
              <a:avLst/>
            </a:prstGeom>
          </p:spPr>
        </p:pic>
        <p:pic>
          <p:nvPicPr>
            <p:cNvPr id="5" name="Resim 4"/>
            <p:cNvPicPr>
              <a:picLocks noChangeAspect="1"/>
            </p:cNvPicPr>
            <p:nvPr/>
          </p:nvPicPr>
          <p:blipFill>
            <a:blip r:embed="rId4"/>
            <a:stretch>
              <a:fillRect/>
            </a:stretch>
          </p:blipFill>
          <p:spPr>
            <a:xfrm>
              <a:off x="-12277" y="3932671"/>
              <a:ext cx="3432149" cy="2925329"/>
            </a:xfrm>
            <a:prstGeom prst="rect">
              <a:avLst/>
            </a:prstGeom>
          </p:spPr>
        </p:pic>
        <p:pic>
          <p:nvPicPr>
            <p:cNvPr id="1026" name="Picture 2" descr="http://www.webkobi.com/foto/overload_2017101611121082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06876" y="3927627"/>
              <a:ext cx="2937124" cy="2937124"/>
            </a:xfrm>
            <a:prstGeom prst="rect">
              <a:avLst/>
            </a:prstGeom>
            <a:noFill/>
            <a:extLst>
              <a:ext uri="{909E8E84-426E-40DD-AFC4-6F175D3DCCD1}">
                <a14:hiddenFill xmlns:a14="http://schemas.microsoft.com/office/drawing/2010/main">
                  <a:solidFill>
                    <a:srgbClr val="FFFFFF"/>
                  </a:solidFill>
                </a14:hiddenFill>
              </a:ext>
            </a:extLst>
          </p:spPr>
        </p:pic>
        <p:pic>
          <p:nvPicPr>
            <p:cNvPr id="9" name="Resim 8"/>
            <p:cNvPicPr>
              <a:picLocks noChangeAspect="1"/>
            </p:cNvPicPr>
            <p:nvPr/>
          </p:nvPicPr>
          <p:blipFill>
            <a:blip r:embed="rId6"/>
            <a:stretch>
              <a:fillRect/>
            </a:stretch>
          </p:blipFill>
          <p:spPr>
            <a:xfrm>
              <a:off x="3395596" y="4298623"/>
              <a:ext cx="2811280" cy="1903357"/>
            </a:xfrm>
            <a:prstGeom prst="rect">
              <a:avLst/>
            </a:prstGeom>
          </p:spPr>
        </p:pic>
      </p:grpSp>
      <p:sp>
        <p:nvSpPr>
          <p:cNvPr id="2" name="1 Dikdörtgen"/>
          <p:cNvSpPr/>
          <p:nvPr/>
        </p:nvSpPr>
        <p:spPr>
          <a:xfrm>
            <a:off x="107504" y="148861"/>
            <a:ext cx="8856984"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7.2 Yeterlilik</a:t>
            </a:r>
          </a:p>
          <a:p>
            <a:r>
              <a:rPr lang="tr-TR" sz="2400" dirty="0" smtClean="0">
                <a:latin typeface="Arial" panose="020B0604020202020204" pitchFamily="34" charset="0"/>
                <a:cs typeface="Arial" panose="020B0604020202020204" pitchFamily="34" charset="0"/>
              </a:rPr>
              <a:t>Kuruluş:</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performansını ve etkinliğini etkileyen kendi kontrolü altında çalışan kişi/kişilerin gerekli yeterliliğini belirlemeli,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Bu kişilerin, uygun eğitim, öğretim ve tecrübelerini dikkate alarak yeterliliklerini güvence altına almalı,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Uygulanabildiğinde, ihtiyaç duyulan yeterliliği kazanması için gerekli faaliyetleri yapmalı ve bu faaliyetlerin etkinliğini değerlendirmeli,</a:t>
            </a: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smtClean="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97346"/>
            <a:ext cx="8784976" cy="2308324"/>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Uygun dokümante edilmiş bilgiyi yeterliliğin kanıtı olarak muhafaza etmelidir.</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Uygulanabilir faaliyetler; mevcut çalışan personelin eğitime tabi tutulmasını, bunlara mentörlük verilmesini veya görev yeri değiştirilmesini ya da yeterli personelin kiralanmasını veya sözleşmeli olarak çalıştırılmasını kapsayabilir.</a:t>
            </a:r>
            <a:endParaRPr lang="tr-TR" sz="2400" dirty="0">
              <a:latin typeface="Arial" panose="020B0604020202020204" pitchFamily="34" charset="0"/>
              <a:cs typeface="Arial" panose="020B0604020202020204" pitchFamily="34" charset="0"/>
            </a:endParaRPr>
          </a:p>
        </p:txBody>
      </p:sp>
      <p:pic>
        <p:nvPicPr>
          <p:cNvPr id="61442" name="Picture 2" descr="http://www.izocam.com.tr/userfiles/images/basin-odasi/haberler/2015/5-MYK-Egitim.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7900" y="2420888"/>
            <a:ext cx="7888199" cy="443711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353507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559332"/>
            <a:ext cx="8928992" cy="2119106"/>
          </a:xfrm>
          <a:prstGeom prst="rect">
            <a:avLst/>
          </a:prstGeom>
        </p:spPr>
        <p:txBody>
          <a:bodyPr wrap="square">
            <a:spAutoFit/>
          </a:bodyPr>
          <a:lstStyle/>
          <a:p>
            <a:pPr marL="358775" lvl="0" indent="-358775">
              <a:buClr>
                <a:srgbClr val="FF0000"/>
              </a:buClr>
              <a:buFont typeface="+mj-lt"/>
              <a:buAutoNum type="arabicPeriod"/>
            </a:pPr>
            <a:r>
              <a:rPr lang="tr-TR" sz="2400" dirty="0">
                <a:latin typeface="Arial" panose="020B0604020202020204" pitchFamily="34" charset="0"/>
                <a:cs typeface="Arial" panose="020B0604020202020204" pitchFamily="34" charset="0"/>
              </a:rPr>
              <a:t>Ürün ve hizmet kalitesini etkileyen personelin yet­kinliklerini belirleyiniz,</a:t>
            </a:r>
          </a:p>
          <a:p>
            <a:pPr marL="358775" indent="-358775">
              <a:lnSpc>
                <a:spcPct val="107000"/>
              </a:lnSpc>
              <a:spcAft>
                <a:spcPts val="800"/>
              </a:spcAft>
              <a:buClr>
                <a:srgbClr val="FF0000"/>
              </a:buClr>
              <a:buFont typeface="+mj-lt"/>
              <a:buAutoNum type="arabicPeriod"/>
            </a:pPr>
            <a:r>
              <a:rPr lang="tr-TR" sz="2400" dirty="0" smtClean="0">
                <a:latin typeface="Arial" panose="020B0604020202020204" pitchFamily="34" charset="0"/>
                <a:ea typeface="Calibri" panose="020F0502020204030204" pitchFamily="34" charset="0"/>
                <a:cs typeface="Arial" panose="020B0604020202020204" pitchFamily="34" charset="0"/>
              </a:rPr>
              <a:t>Yetkinlikler </a:t>
            </a:r>
            <a:r>
              <a:rPr lang="tr-TR" sz="2400" dirty="0">
                <a:latin typeface="Arial" panose="020B0604020202020204" pitchFamily="34" charset="0"/>
                <a:ea typeface="Calibri" panose="020F0502020204030204" pitchFamily="34" charset="0"/>
                <a:cs typeface="Arial" panose="020B0604020202020204" pitchFamily="34" charset="0"/>
              </a:rPr>
              <a:t>mevcut değil­se nasıl kazandırılacağını tarif ediniz</a:t>
            </a:r>
            <a:r>
              <a:rPr lang="tr-TR" sz="2400" dirty="0" smtClean="0">
                <a:latin typeface="Arial" panose="020B0604020202020204" pitchFamily="34" charset="0"/>
                <a:ea typeface="Calibri" panose="020F0502020204030204" pitchFamily="34" charset="0"/>
                <a:cs typeface="Arial" panose="020B0604020202020204" pitchFamily="34" charset="0"/>
              </a:rPr>
              <a:t>.</a:t>
            </a:r>
          </a:p>
          <a:p>
            <a:pPr>
              <a:lnSpc>
                <a:spcPct val="107000"/>
              </a:lnSpc>
              <a:spcAft>
                <a:spcPts val="80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Yeterlilikler ile ilgili kayıtların olması standart tarafından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b="1"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olarak istenmektedir</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050" name="Picture 2" descr="Öğretmen eğitimi iş yükü sorunuyla nasıl başa çıkıy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4905"/>
            <a:ext cx="9144000" cy="4293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03437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capitalinsankaynaklari.com/img/slt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789040"/>
            <a:ext cx="7366595" cy="307626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p:cNvSpPr txBox="1"/>
          <p:nvPr/>
        </p:nvSpPr>
        <p:spPr>
          <a:xfrm>
            <a:off x="1259632"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07504" y="476672"/>
            <a:ext cx="8856984" cy="3416320"/>
          </a:xfrm>
          <a:prstGeom prst="rect">
            <a:avLst/>
          </a:prstGeom>
        </p:spPr>
        <p:txBody>
          <a:bodyPr wrap="square">
            <a:spAutoFit/>
          </a:bodyPr>
          <a:lstStyle/>
          <a:p>
            <a:pPr marL="457200" indent="-457200" algn="just">
              <a:spcAft>
                <a:spcPts val="0"/>
              </a:spcAft>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kalite sisteminin ve ürün ve hizmetin kalitesini etkileyen persone­lin yetkinliklerini belirlemelidir. </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457200" indent="-457200" algn="just">
              <a:spcAft>
                <a:spcPts val="0"/>
              </a:spcAft>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proseslerde tanımlanan insan kaynağının veya organizasyonda belirtilen rollere ait yetkinliklerin kont­rolünü yapmalı ve yeterli olduğundan emin olmalıdır. </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457200" indent="-457200" algn="just">
              <a:spcAft>
                <a:spcPts val="0"/>
              </a:spcAft>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Bir gereklilik olarak ifade edilen bu yetkinliklerin ilgili kişilerde var olup olmadığına dair kayıtları incelemelidir.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457200" indent="-457200" algn="just">
              <a:spcAft>
                <a:spcPts val="0"/>
              </a:spcAft>
              <a:buClr>
                <a:srgbClr val="FF0000"/>
              </a:buClr>
              <a:buFont typeface="+mj-lt"/>
              <a:buAutoNum type="arabicPeriod"/>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Kuruluş ilgili kişilerde eğer yetkinlikler mevcut değilse hangi faaliyetlerin yürütüleceğine dair adımları tarif etmelidir.</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6454859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7.2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64847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1" y="3429000"/>
            <a:ext cx="9144001" cy="3452222"/>
            <a:chOff x="-1" y="3429000"/>
            <a:chExt cx="9144001" cy="3452222"/>
          </a:xfrm>
        </p:grpSpPr>
        <p:pic>
          <p:nvPicPr>
            <p:cNvPr id="3076" name="Picture 4" descr="Farkındalık nedir? Fark edersen fark yaratırsı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5522" y="3429000"/>
              <a:ext cx="5038478" cy="3452222"/>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p:cNvPicPr>
              <a:picLocks noChangeAspect="1"/>
            </p:cNvPicPr>
            <p:nvPr/>
          </p:nvPicPr>
          <p:blipFill>
            <a:blip r:embed="rId3"/>
            <a:stretch>
              <a:fillRect/>
            </a:stretch>
          </p:blipFill>
          <p:spPr>
            <a:xfrm>
              <a:off x="-1" y="3429000"/>
              <a:ext cx="4103913" cy="3444330"/>
            </a:xfrm>
            <a:prstGeom prst="rect">
              <a:avLst/>
            </a:prstGeom>
          </p:spPr>
        </p:pic>
      </p:grpSp>
      <p:sp>
        <p:nvSpPr>
          <p:cNvPr id="2" name="1 Dikdörtgen"/>
          <p:cNvSpPr/>
          <p:nvPr/>
        </p:nvSpPr>
        <p:spPr>
          <a:xfrm>
            <a:off x="87613" y="116632"/>
            <a:ext cx="8572560" cy="3416320"/>
          </a:xfrm>
          <a:prstGeom prst="rect">
            <a:avLst/>
          </a:prstGeom>
        </p:spPr>
        <p:txBody>
          <a:bodyPr wrap="square">
            <a:spAutoFit/>
          </a:bodyPr>
          <a:lstStyle/>
          <a:p>
            <a:r>
              <a:rPr lang="tr-TR" sz="2400" b="1" dirty="0">
                <a:solidFill>
                  <a:srgbClr val="FF0000"/>
                </a:solidFill>
                <a:latin typeface="Arial" panose="020B0604020202020204" pitchFamily="34" charset="0"/>
                <a:cs typeface="Arial" panose="020B0604020202020204" pitchFamily="34" charset="0"/>
              </a:rPr>
              <a:t>7.3 Farkındalık</a:t>
            </a:r>
          </a:p>
          <a:p>
            <a:r>
              <a:rPr lang="tr-TR" sz="2400" dirty="0" smtClean="0">
                <a:latin typeface="Arial" panose="020B0604020202020204" pitchFamily="34" charset="0"/>
                <a:cs typeface="Arial" panose="020B0604020202020204" pitchFamily="34" charset="0"/>
              </a:rPr>
              <a:t>Kuruluş, kontrolü altında çalışan kişilerin aşağıdakilerin farkında olduğunu güvence altına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politikası,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İlgili kalite amaçları,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İyileştirilmiş performansın faydaları dahil, kendilerinin kalite yönetim sisteminin etkinliğine katkıları,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 şartlarının yerine getirilmediği durumlarda müdahil olmak.</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0" y="1614664"/>
            <a:ext cx="9144000" cy="5242560"/>
            <a:chOff x="0" y="1614664"/>
            <a:chExt cx="9144000" cy="524256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14664"/>
              <a:ext cx="9144000" cy="5242560"/>
            </a:xfrm>
            <a:prstGeom prst="rect">
              <a:avLst/>
            </a:prstGeom>
          </p:spPr>
        </p:pic>
        <p:pic>
          <p:nvPicPr>
            <p:cNvPr id="4098" name="Picture 2" descr="farkındalık nedir ile ilgili görsel sonucu&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1909" y="4778133"/>
              <a:ext cx="1160131" cy="11601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596381"/>
            <a:ext cx="8856984" cy="2169825"/>
          </a:xfrm>
          <a:prstGeom prst="rect">
            <a:avLst/>
          </a:prstGeom>
        </p:spPr>
        <p:txBody>
          <a:bodyPr wrap="square">
            <a:spAutoFit/>
          </a:bodyPr>
          <a:lstStyle/>
          <a:p>
            <a:pPr>
              <a:spcAft>
                <a:spcPts val="300"/>
              </a:spcAft>
            </a:pPr>
            <a:r>
              <a:rPr lang="tr-TR" sz="2400" dirty="0">
                <a:latin typeface="Arial" panose="020B0604020202020204" pitchFamily="34" charset="0"/>
                <a:ea typeface="Calibri" panose="020F0502020204030204" pitchFamily="34" charset="0"/>
                <a:cs typeface="Arial" panose="020B0604020202020204" pitchFamily="34" charset="0"/>
              </a:rPr>
              <a:t>Kuruluş aşağıdaki konular hakkında farkındalık sağla­malı ve bunları güvence altı­na almalı;</a:t>
            </a:r>
          </a:p>
          <a:p>
            <a:pPr marL="342900" lvl="0" indent="-342900" algn="just">
              <a:spcBef>
                <a:spcPts val="300"/>
              </a:spcBef>
              <a:spcAft>
                <a:spcPts val="300"/>
              </a:spcAft>
              <a:buClr>
                <a:srgbClr val="FF0000"/>
              </a:buClr>
              <a:buFont typeface="+mj-lt"/>
              <a:buAutoNum type="arabicPeriod"/>
              <a:tabLst>
                <a:tab pos="132715" algn="l"/>
              </a:tabLst>
            </a:pPr>
            <a:r>
              <a:rPr lang="tr-TR" sz="2400" dirty="0" smtClean="0">
                <a:latin typeface="Arial" panose="020B0604020202020204" pitchFamily="34" charset="0"/>
                <a:cs typeface="Arial" panose="020B0604020202020204" pitchFamily="34" charset="0"/>
              </a:rPr>
              <a:t>Kalite politikası</a:t>
            </a:r>
          </a:p>
          <a:p>
            <a:pPr marL="342900" lvl="0" indent="-342900" algn="just">
              <a:spcBef>
                <a:spcPts val="300"/>
              </a:spcBef>
              <a:spcAft>
                <a:spcPts val="300"/>
              </a:spcAft>
              <a:buClr>
                <a:srgbClr val="FF0000"/>
              </a:buClr>
              <a:buFont typeface="+mj-lt"/>
              <a:buAutoNum type="arabicPeriod"/>
              <a:tabLst>
                <a:tab pos="132715" algn="l"/>
              </a:tabLst>
            </a:pPr>
            <a:r>
              <a:rPr lang="tr-TR" sz="2400" dirty="0" smtClean="0">
                <a:latin typeface="Arial" panose="020B0604020202020204" pitchFamily="34" charset="0"/>
                <a:cs typeface="Arial" panose="020B0604020202020204" pitchFamily="34" charset="0"/>
              </a:rPr>
              <a:t>Kişilerin </a:t>
            </a:r>
            <a:r>
              <a:rPr lang="tr-TR" sz="2400" dirty="0">
                <a:latin typeface="Arial" panose="020B0604020202020204" pitchFamily="34" charset="0"/>
                <a:cs typeface="Arial" panose="020B0604020202020204" pitchFamily="34" charset="0"/>
              </a:rPr>
              <a:t>çalıştığı proses/ birim hedefleri</a:t>
            </a:r>
          </a:p>
          <a:p>
            <a:pPr marL="342900" lvl="0" indent="-342900" algn="just">
              <a:spcBef>
                <a:spcPts val="300"/>
              </a:spcBef>
              <a:spcAft>
                <a:spcPts val="300"/>
              </a:spcAft>
              <a:buClr>
                <a:srgbClr val="FF0000"/>
              </a:buClr>
              <a:buFont typeface="+mj-lt"/>
              <a:buAutoNum type="arabicPeriod"/>
              <a:tabLst>
                <a:tab pos="130810" algn="l"/>
              </a:tabLst>
            </a:pPr>
            <a:r>
              <a:rPr lang="tr-TR" sz="2400" dirty="0" err="1" smtClean="0">
                <a:latin typeface="Arial" panose="020B0604020202020204" pitchFamily="34" charset="0"/>
                <a:cs typeface="Arial" panose="020B0604020202020204" pitchFamily="34" charset="0"/>
              </a:rPr>
              <a:t>KYS'ye</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uygun hareket edil­mediğinde olacak olanlar.</a:t>
            </a:r>
            <a:endParaRPr lang="tr-TR" sz="2400" dirty="0">
              <a:effectLst/>
              <a:latin typeface="Arial" panose="020B060402020202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83526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ChangeArrowheads="1"/>
          </p:cNvSpPr>
          <p:nvPr/>
        </p:nvSpPr>
        <p:spPr bwMode="auto">
          <a:xfrm>
            <a:off x="87502" y="332656"/>
            <a:ext cx="8964488" cy="1646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buNone/>
            </a:pPr>
            <a:r>
              <a:rPr lang="tr-TR" sz="2400" b="1" dirty="0">
                <a:solidFill>
                  <a:srgbClr val="FF0000"/>
                </a:solidFill>
                <a:latin typeface="Arial" panose="020B0604020202020204" pitchFamily="34" charset="0"/>
                <a:cs typeface="Arial" panose="020B0604020202020204" pitchFamily="34" charset="0"/>
              </a:rPr>
              <a:t>1. Müşteri Odaklılık</a:t>
            </a:r>
          </a:p>
          <a:p>
            <a:pPr>
              <a:buNone/>
            </a:pPr>
            <a:r>
              <a:rPr lang="tr-TR" sz="2400" dirty="0">
                <a:latin typeface="Arial" panose="020B0604020202020204" pitchFamily="34" charset="0"/>
                <a:cs typeface="Arial" panose="020B0604020202020204" pitchFamily="34" charset="0"/>
              </a:rPr>
              <a:t>Kuruluşların sürdürülebilir başarıyı elde edebilmeleri için, müşterilerinin ve ilgili tarafların güvenini tesis edip, sürdürülebilirliğini tesis etmeleri gerekmek­tedir</a:t>
            </a:r>
            <a:r>
              <a:rPr lang="tr-TR" sz="2400" dirty="0" smtClean="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p:txBody>
      </p:sp>
      <p:pic>
        <p:nvPicPr>
          <p:cNvPr id="4098" name="Picture 2" descr="http://www.koloniasansor.com/1480/images/-a50d0c001f25418aa11f54c3ecb80e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7" y="2123276"/>
            <a:ext cx="9148507" cy="4734723"/>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001975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7.3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6728828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94333"/>
            <a:ext cx="8501122"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7.4 İletişim</a:t>
            </a:r>
          </a:p>
          <a:p>
            <a:r>
              <a:rPr lang="tr-TR" sz="2400" dirty="0" smtClean="0">
                <a:latin typeface="Arial" panose="020B0604020202020204" pitchFamily="34" charset="0"/>
                <a:cs typeface="Arial" panose="020B0604020202020204" pitchFamily="34" charset="0"/>
              </a:rPr>
              <a:t>Kuruluş; aşağıdaki hususlar dahil olmak üzere kalite yönetim sistemi ile ilgili gerekli olan iç ve dış iletişimleri belirlemelidir: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Neyle ilgili iletişim kuracağını,</a:t>
            </a:r>
          </a:p>
          <a:p>
            <a:pPr marL="358775" indent="-358775">
              <a:buClr>
                <a:srgbClr val="FF0000"/>
              </a:buClr>
              <a:buFont typeface="+mj-lt"/>
              <a:buAutoNum type="alphaLcPeriod"/>
            </a:pPr>
            <a:r>
              <a:rPr lang="pl-PL" sz="2400" dirty="0" smtClean="0">
                <a:latin typeface="Arial" panose="020B0604020202020204" pitchFamily="34" charset="0"/>
                <a:cs typeface="Arial" panose="020B0604020202020204" pitchFamily="34" charset="0"/>
              </a:rPr>
              <a:t>Ne zaman iletişim kuracağını,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Kiminle iletişim kuracağını,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Nasıl iletişim kuracağını,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Kimin iletişim kuracağını.</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3" name="Grup 2"/>
          <p:cNvGrpSpPr/>
          <p:nvPr/>
        </p:nvGrpSpPr>
        <p:grpSpPr>
          <a:xfrm>
            <a:off x="-10929" y="3068960"/>
            <a:ext cx="9154929" cy="3789041"/>
            <a:chOff x="-10929" y="3284984"/>
            <a:chExt cx="9154929" cy="3573017"/>
          </a:xfrm>
        </p:grpSpPr>
        <p:pic>
          <p:nvPicPr>
            <p:cNvPr id="63490" name="Picture 2" descr="http://www.turkiyeyerelmedya.com/wp-content/uploads/2015/10/assan-etiket-iletisim.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97601" y="3284985"/>
              <a:ext cx="4346399" cy="3573016"/>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letişim ile ilgili görsel sonucu&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9" y="3284984"/>
              <a:ext cx="4791428" cy="3573016"/>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letişim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2692" y="3140968"/>
            <a:ext cx="7400988" cy="3700494"/>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475656"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55369" y="598983"/>
            <a:ext cx="8914600" cy="830997"/>
          </a:xfrm>
          <a:prstGeom prst="rect">
            <a:avLst/>
          </a:prstGeom>
        </p:spPr>
        <p:txBody>
          <a:bodyPr wrap="square">
            <a:spAutoFit/>
          </a:bodyPr>
          <a:lstStyle/>
          <a:p>
            <a:pPr marL="342900" lvl="0" indent="-342900" algn="jus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Kuruluş iç ve dış iletişim metodolojisini belirlemelidir,</a:t>
            </a:r>
          </a:p>
          <a:p>
            <a:pPr marL="342900" lvl="0" indent="-342900" algn="jus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Kimin, kimle, ne zaman, nasıl iletişim kuracağı belir­lenmelidir.</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288228" y="152628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87931" y="1916832"/>
            <a:ext cx="8784976" cy="3416320"/>
          </a:xfrm>
          <a:prstGeom prst="rect">
            <a:avLst/>
          </a:prstGeom>
        </p:spPr>
        <p:txBody>
          <a:bodyPr wrap="square">
            <a:spAutoFit/>
          </a:bodyPr>
          <a:lstStyle/>
          <a:p>
            <a:pPr>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iletişim için belirlediği metodolojiyi tanımlamak için ister ayrı bir tablo kullansın, isterse her bir prosesin içinde tanımlamış olsun, aşağıdaki iletişim unsurlarını ortaya koymalıdır.</a:t>
            </a:r>
          </a:p>
          <a:p>
            <a:pPr marL="342900" lvl="0" indent="-250825" algn="just">
              <a:spcAft>
                <a:spcPts val="0"/>
              </a:spcAft>
              <a:buClr>
                <a:srgbClr val="FF0000"/>
              </a:buClr>
              <a:buSzPct val="100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İletişim konusu bilgi,</a:t>
            </a:r>
          </a:p>
          <a:p>
            <a:pPr marL="342900" lvl="0" indent="-250825" algn="just">
              <a:spcAft>
                <a:spcPts val="0"/>
              </a:spcAft>
              <a:buClr>
                <a:srgbClr val="FF0000"/>
              </a:buClr>
              <a:buSzPct val="100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Ne zaman,</a:t>
            </a:r>
          </a:p>
          <a:p>
            <a:pPr marL="342900" lvl="0" indent="-250825" algn="just">
              <a:spcAft>
                <a:spcPts val="0"/>
              </a:spcAft>
              <a:buClr>
                <a:srgbClr val="FF0000"/>
              </a:buClr>
              <a:buSzPct val="100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Kiminle,</a:t>
            </a:r>
          </a:p>
          <a:p>
            <a:pPr marL="342900" lvl="0" indent="-250825" algn="just">
              <a:spcAft>
                <a:spcPts val="0"/>
              </a:spcAft>
              <a:buClr>
                <a:srgbClr val="FF0000"/>
              </a:buClr>
              <a:buSzPct val="100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Nasıl,</a:t>
            </a:r>
          </a:p>
          <a:p>
            <a:pPr marL="342900" lvl="0" indent="-250825" algn="just">
              <a:spcAft>
                <a:spcPts val="0"/>
              </a:spcAft>
              <a:buClr>
                <a:srgbClr val="FF0000"/>
              </a:buClr>
              <a:buSzPct val="100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Kim.</a:t>
            </a:r>
            <a:endParaRPr lang="tr-TR" sz="2400" u="none" strike="noStrike" spc="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865082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7.4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228740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04" y="2477809"/>
            <a:ext cx="9153703" cy="4380191"/>
          </a:xfrm>
          <a:prstGeom prst="rect">
            <a:avLst/>
          </a:prstGeom>
        </p:spPr>
      </p:pic>
      <p:sp>
        <p:nvSpPr>
          <p:cNvPr id="2" name="1 Dikdörtgen"/>
          <p:cNvSpPr/>
          <p:nvPr/>
        </p:nvSpPr>
        <p:spPr>
          <a:xfrm>
            <a:off x="179511" y="214290"/>
            <a:ext cx="8964487"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7.5 Dokümante edilmiş bilgi</a:t>
            </a:r>
          </a:p>
          <a:p>
            <a:r>
              <a:rPr lang="tr-TR" sz="2400" b="1" dirty="0" smtClean="0">
                <a:solidFill>
                  <a:srgbClr val="FF0000"/>
                </a:solidFill>
                <a:latin typeface="Arial" panose="020B0604020202020204" pitchFamily="34" charset="0"/>
                <a:cs typeface="Arial" panose="020B0604020202020204" pitchFamily="34" charset="0"/>
              </a:rPr>
              <a:t>7.5.1 Genel</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Kuruluşun kalite yönetim sistemi aşağıdakileri içermelidir: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Bu standardda istenen dokümante edilmiş bilgiyi,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Kuruluş tarafından, kalite yönetim sisteminin etkinliğini artırmak için belirlenen dokümante edilmiş bilgiyi.</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plusgarantiya.ru/uploads/posts/2014-07/1405659859_internet-seminary.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170769"/>
            <a:ext cx="6835094" cy="4663195"/>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214290"/>
            <a:ext cx="8964488"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Bir kalite yönetim sistemi için dokümante edilmiş bilginin boyutu, bir kuruluştan diğer kuruluşa aşağıdaki sebeplerle değişebilir:</a:t>
            </a:r>
          </a:p>
          <a:p>
            <a:pPr marL="342900" indent="-342900">
              <a:buClr>
                <a:srgbClr val="FF0000"/>
              </a:buClr>
              <a:buFont typeface="Wingdings" panose="05000000000000000000" pitchFamily="2" charset="2"/>
              <a:buChar char="Ø"/>
            </a:pPr>
            <a:r>
              <a:rPr lang="tr-TR" sz="2400" dirty="0" smtClean="0">
                <a:latin typeface="Arial" panose="020B0604020202020204" pitchFamily="34" charset="0"/>
                <a:cs typeface="Arial" panose="020B0604020202020204" pitchFamily="34" charset="0"/>
              </a:rPr>
              <a:t>Kuruluşun büyüklüğüne, faaliyetlerinin türüne, proseslerine, ürün ve hizmetlerine,</a:t>
            </a:r>
          </a:p>
          <a:p>
            <a:pPr marL="342900" indent="-342900">
              <a:buClr>
                <a:srgbClr val="FF0000"/>
              </a:buClr>
              <a:buFont typeface="Wingdings" panose="05000000000000000000" pitchFamily="2" charset="2"/>
              <a:buChar char="Ø"/>
            </a:pPr>
            <a:r>
              <a:rPr lang="tr-TR" sz="2400" dirty="0" smtClean="0">
                <a:latin typeface="Arial" panose="020B0604020202020204" pitchFamily="34" charset="0"/>
                <a:cs typeface="Arial" panose="020B0604020202020204" pitchFamily="34" charset="0"/>
              </a:rPr>
              <a:t>Proseslerin ve bunların birbiri ile etkileşimlerinin karmaşıklığına,</a:t>
            </a:r>
          </a:p>
          <a:p>
            <a:pPr marL="342900" indent="-342900">
              <a:buClr>
                <a:srgbClr val="FF0000"/>
              </a:buClr>
              <a:buFont typeface="Wingdings" panose="05000000000000000000" pitchFamily="2" charset="2"/>
              <a:buChar char="Ø"/>
            </a:pPr>
            <a:r>
              <a:rPr lang="tr-TR" sz="2400" dirty="0" smtClean="0">
                <a:latin typeface="Arial" panose="020B0604020202020204" pitchFamily="34" charset="0"/>
                <a:cs typeface="Arial" panose="020B0604020202020204" pitchFamily="34" charset="0"/>
              </a:rPr>
              <a:t>Kişilerin yeterliliğine.</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6425454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8061" y="2971042"/>
            <a:ext cx="9144000" cy="3905251"/>
            <a:chOff x="-18061" y="2971042"/>
            <a:chExt cx="9144000" cy="3905251"/>
          </a:xfrm>
        </p:grpSpPr>
        <p:pic>
          <p:nvPicPr>
            <p:cNvPr id="8194" name="Picture 2" descr="document-contr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61" y="2971042"/>
              <a:ext cx="6000750" cy="3905251"/>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ww.secube.com.tr/image/catalog/home/section2-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2689" y="2971042"/>
              <a:ext cx="3143250" cy="23717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www.iworkbetter.com/uploads/tiny/pic-text/dokumantasyon2-yonetimi.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4073" y="5124418"/>
              <a:ext cx="3121866" cy="173358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1" y="116632"/>
            <a:ext cx="8946427"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7.5.2 Oluşturma ve güncelleme</a:t>
            </a:r>
          </a:p>
          <a:p>
            <a:r>
              <a:rPr lang="tr-TR" sz="2400" dirty="0" smtClean="0">
                <a:latin typeface="Arial" panose="020B0604020202020204" pitchFamily="34" charset="0"/>
                <a:cs typeface="Arial" panose="020B0604020202020204" pitchFamily="34" charset="0"/>
              </a:rPr>
              <a:t>Kuruluş; dokümante edilmiş bilgileri oluştururken ve güncellerken aşağıdakileri uygun şekilde güvence altına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Tanımlama ve açıklama (örneğin, bir başlık, tarih, yazar veya referans numarası),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Format (örneğin, dil, yazılım sürümü, grafikler) ve ortam (örneğin, kâğıt, elektronik),</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Uygunluk ve kifayeti için gözden geçirme ve onay.</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212976"/>
            <a:ext cx="9144000" cy="3645025"/>
            <a:chOff x="0" y="3198101"/>
            <a:chExt cx="8604448" cy="2855979"/>
          </a:xfrm>
        </p:grpSpPr>
        <p:pic>
          <p:nvPicPr>
            <p:cNvPr id="4098" name="Picture 2" descr="http://www.istanbulegitimler.com/wp-content/uploads/2016/03/d%C3%B6k%C3%BCmantasyon-1024x68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7" y="3198101"/>
              <a:ext cx="4320481" cy="2855979"/>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TS EN 50001 Formación en documentación del sistema de gestión de energí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198101"/>
              <a:ext cx="4283968" cy="285597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214282" y="214290"/>
            <a:ext cx="8929718"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7.5.3 Dokümante edilmiş bilginin kontrolü</a:t>
            </a:r>
          </a:p>
          <a:p>
            <a:r>
              <a:rPr lang="tr-TR" sz="2400" dirty="0" smtClean="0">
                <a:latin typeface="Arial" panose="020B0604020202020204" pitchFamily="34" charset="0"/>
                <a:cs typeface="Arial" panose="020B0604020202020204" pitchFamily="34" charset="0"/>
              </a:rPr>
              <a:t>Kalite yönetim sistemi ve bu </a:t>
            </a:r>
            <a:r>
              <a:rPr lang="tr-TR" sz="2400" dirty="0" err="1" smtClean="0">
                <a:latin typeface="Arial" panose="020B0604020202020204" pitchFamily="34" charset="0"/>
                <a:cs typeface="Arial" panose="020B0604020202020204" pitchFamily="34" charset="0"/>
              </a:rPr>
              <a:t>standard</a:t>
            </a:r>
            <a:r>
              <a:rPr lang="tr-TR" sz="2400" dirty="0" smtClean="0">
                <a:latin typeface="Arial" panose="020B0604020202020204" pitchFamily="34" charset="0"/>
                <a:cs typeface="Arial" panose="020B0604020202020204" pitchFamily="34" charset="0"/>
              </a:rPr>
              <a:t> tarafından istenen dokümante edilmiş bilgi, aşağıdakileri güvence altına almak için kontrol edilmelidir: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İhtiyaç olduğu yer ve zamanda kullanım için varlığı ve uygun olması,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Uygun şekilde korunması (örneğin, gizliliğin yok olması, uygun olmayan kullanım veya bütünlüğün kaybolması).</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97346"/>
            <a:ext cx="8784976" cy="2308324"/>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Dokümante edilmiş bilginin kontrolü için kuruluş aşağıdaki faaliyetlerden uygulanabilir olanları belirlemelidir: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Dağıtım, erişim, kullanım ve tekrar kullanım,</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Niteliğinin korunması dahil, arşivleme ve koruma,</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Değişikliklerin kontrolü (örneğin, sürüm kontrolü),</a:t>
            </a:r>
          </a:p>
          <a:p>
            <a:pPr marL="358775" indent="-358775">
              <a:buClr>
                <a:srgbClr val="FF0000"/>
              </a:buClr>
              <a:buFont typeface="+mj-lt"/>
              <a:buAutoNum type="alphaLcPeriod"/>
            </a:pPr>
            <a:r>
              <a:rPr lang="es-ES" sz="2400" dirty="0" smtClean="0">
                <a:latin typeface="Arial" panose="020B0604020202020204" pitchFamily="34" charset="0"/>
                <a:cs typeface="Arial" panose="020B0604020202020204" pitchFamily="34" charset="0"/>
              </a:rPr>
              <a:t>Muhafaza ve elden çıkarma.</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10242" name="Picture 2" descr="KYS (Kalite Yönetim Sistemi ) Dokümantasyon Eğitim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 y="2420888"/>
            <a:ext cx="9307285" cy="4437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97346"/>
            <a:ext cx="8964488" cy="3046988"/>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Kalite yönetim sisteminin planlaması ve işletimi için gerekli olduğu, kuruluş tarafından belirlenen dış kaynaklı dokümante edilmiş bilgi, uygun şekilde tanımlanmalı ve kontrol edilmelidir.</a:t>
            </a:r>
          </a:p>
          <a:p>
            <a:r>
              <a:rPr lang="tr-TR" sz="2400" dirty="0" smtClean="0">
                <a:latin typeface="Arial" panose="020B0604020202020204" pitchFamily="34" charset="0"/>
                <a:cs typeface="Arial" panose="020B0604020202020204" pitchFamily="34" charset="0"/>
              </a:rPr>
              <a:t>Uygunluğun kanıtı olarak muhafaza edilen dokümante edilmiş bilgi, istenmeyen değişikliklere karşı korunmalıdır.</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 Erişim, dokümante edilmiş bilgiye bir izinle sadece bakılmasını veya dokümante edilmiş bilgiyi görme ve </a:t>
            </a:r>
            <a:r>
              <a:rPr lang="es-ES" sz="2400" dirty="0" smtClean="0">
                <a:latin typeface="Arial" panose="020B0604020202020204" pitchFamily="34" charset="0"/>
                <a:cs typeface="Arial" panose="020B0604020202020204" pitchFamily="34" charset="0"/>
              </a:rPr>
              <a:t>değiştirme müsaade ve yetkisini ifade edebilir.</a:t>
            </a:r>
            <a:endParaRPr lang="tr-TR" sz="2400" dirty="0">
              <a:latin typeface="Arial" panose="020B0604020202020204" pitchFamily="34" charset="0"/>
              <a:cs typeface="Arial" panose="020B0604020202020204" pitchFamily="34" charset="0"/>
            </a:endParaRPr>
          </a:p>
        </p:txBody>
      </p:sp>
      <p:pic>
        <p:nvPicPr>
          <p:cNvPr id="3" name="Picture 2" descr="http://www.netcore.com.tr/wp-content/uploads/2014/10/kurumsal-icerik-ve-dokumasyon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73" y="3140968"/>
            <a:ext cx="9127927" cy="371703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14317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 name="Picture 92" descr="mutlu çalışanlar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6862" y="2476499"/>
            <a:ext cx="6343650" cy="43815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712568" y="825922"/>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50000"/>
              </a:spcBef>
              <a:buClrTx/>
              <a:buSzTx/>
              <a:buFontTx/>
              <a:buNone/>
            </a:pPr>
            <a:r>
              <a:rPr lang="tr-TR" altLang="tr-TR" sz="2400" b="1" dirty="0" smtClean="0">
                <a:solidFill>
                  <a:srgbClr val="FF3300"/>
                </a:solidFill>
                <a:latin typeface="Times New Roman" panose="02020603050405020304" pitchFamily="18" charset="0"/>
              </a:rPr>
              <a:t>İÇ </a:t>
            </a:r>
            <a:r>
              <a:rPr lang="en-AU" altLang="tr-TR" sz="2400" b="1" dirty="0">
                <a:solidFill>
                  <a:srgbClr val="FF3300"/>
                </a:solidFill>
                <a:latin typeface="Times New Roman" panose="02020603050405020304" pitchFamily="18" charset="0"/>
              </a:rPr>
              <a:t>MÜŞTERİ</a:t>
            </a:r>
          </a:p>
        </p:txBody>
      </p:sp>
      <p:sp>
        <p:nvSpPr>
          <p:cNvPr id="6" name="Rectangle 5"/>
          <p:cNvSpPr>
            <a:spLocks noChangeArrowheads="1"/>
          </p:cNvSpPr>
          <p:nvPr/>
        </p:nvSpPr>
        <p:spPr bwMode="auto">
          <a:xfrm>
            <a:off x="395536" y="2418562"/>
            <a:ext cx="2278583" cy="462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50000"/>
              </a:spcBef>
              <a:buClrTx/>
              <a:buSzTx/>
              <a:buFontTx/>
              <a:buNone/>
            </a:pPr>
            <a:r>
              <a:rPr lang="en-AU" altLang="tr-TR" sz="2400" b="1" dirty="0">
                <a:solidFill>
                  <a:srgbClr val="FF3300"/>
                </a:solidFill>
                <a:latin typeface="Times New Roman" panose="02020603050405020304" pitchFamily="18" charset="0"/>
              </a:rPr>
              <a:t>DIŞ MÜŞTERİ</a:t>
            </a:r>
          </a:p>
        </p:txBody>
      </p:sp>
      <p:sp>
        <p:nvSpPr>
          <p:cNvPr id="7" name="Rectangle 7"/>
          <p:cNvSpPr>
            <a:spLocks noChangeArrowheads="1"/>
          </p:cNvSpPr>
          <p:nvPr/>
        </p:nvSpPr>
        <p:spPr bwMode="auto">
          <a:xfrm>
            <a:off x="107504" y="2822932"/>
            <a:ext cx="3528392" cy="120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50000"/>
              </a:spcBef>
              <a:buClrTx/>
              <a:buSzTx/>
              <a:buFontTx/>
              <a:buNone/>
            </a:pPr>
            <a:r>
              <a:rPr lang="en-AU" altLang="tr-TR" sz="2400" dirty="0" err="1">
                <a:latin typeface="Arial" panose="020B0604020202020204" pitchFamily="34" charset="0"/>
              </a:rPr>
              <a:t>Kurum</a:t>
            </a:r>
            <a:r>
              <a:rPr lang="en-AU" altLang="tr-TR" sz="2400" dirty="0">
                <a:latin typeface="Arial" panose="020B0604020202020204" pitchFamily="34" charset="0"/>
              </a:rPr>
              <a:t> </a:t>
            </a:r>
            <a:r>
              <a:rPr lang="en-AU" altLang="tr-TR" sz="2400" dirty="0" err="1">
                <a:latin typeface="Arial" panose="020B0604020202020204" pitchFamily="34" charset="0"/>
              </a:rPr>
              <a:t>veya</a:t>
            </a:r>
            <a:r>
              <a:rPr lang="en-AU" altLang="tr-TR" sz="2400" dirty="0">
                <a:latin typeface="Arial" panose="020B0604020202020204" pitchFamily="34" charset="0"/>
              </a:rPr>
              <a:t> </a:t>
            </a:r>
            <a:r>
              <a:rPr lang="en-AU" altLang="tr-TR" sz="2400" dirty="0" err="1">
                <a:latin typeface="Arial" panose="020B0604020202020204" pitchFamily="34" charset="0"/>
              </a:rPr>
              <a:t>kuruluşların</a:t>
            </a:r>
            <a:r>
              <a:rPr lang="en-AU" altLang="tr-TR" sz="2400" dirty="0">
                <a:latin typeface="Arial" panose="020B0604020202020204" pitchFamily="34" charset="0"/>
              </a:rPr>
              <a:t> </a:t>
            </a:r>
            <a:r>
              <a:rPr lang="tr-TR" altLang="tr-TR" sz="2400" dirty="0" smtClean="0">
                <a:latin typeface="Arial" panose="020B0604020202020204" pitchFamily="34" charset="0"/>
              </a:rPr>
              <a:t>sunduğu</a:t>
            </a:r>
            <a:r>
              <a:rPr lang="en-AU" altLang="tr-TR" sz="2400" dirty="0" smtClean="0">
                <a:latin typeface="Arial" panose="020B0604020202020204" pitchFamily="34" charset="0"/>
              </a:rPr>
              <a:t> </a:t>
            </a:r>
            <a:r>
              <a:rPr lang="en-AU" altLang="tr-TR" sz="2400" dirty="0" err="1" smtClean="0">
                <a:latin typeface="Arial" panose="020B0604020202020204" pitchFamily="34" charset="0"/>
              </a:rPr>
              <a:t>hizmetler</a:t>
            </a:r>
            <a:r>
              <a:rPr lang="tr-TR" altLang="tr-TR" sz="2400" dirty="0" smtClean="0">
                <a:latin typeface="Arial" panose="020B0604020202020204" pitchFamily="34" charset="0"/>
              </a:rPr>
              <a:t>den faydalanan</a:t>
            </a:r>
            <a:r>
              <a:rPr lang="en-AU" altLang="tr-TR" sz="2400" dirty="0" smtClean="0">
                <a:latin typeface="Arial" panose="020B0604020202020204" pitchFamily="34" charset="0"/>
              </a:rPr>
              <a:t> </a:t>
            </a:r>
            <a:r>
              <a:rPr lang="en-AU" altLang="tr-TR" sz="2400" dirty="0" err="1" smtClean="0">
                <a:latin typeface="Arial" panose="020B0604020202020204" pitchFamily="34" charset="0"/>
              </a:rPr>
              <a:t>kişilerdir</a:t>
            </a:r>
            <a:r>
              <a:rPr lang="en-AU" altLang="tr-TR" sz="2400" dirty="0">
                <a:latin typeface="Arial" panose="020B0604020202020204" pitchFamily="34" charset="0"/>
              </a:rPr>
              <a:t>.</a:t>
            </a:r>
          </a:p>
        </p:txBody>
      </p:sp>
      <p:sp>
        <p:nvSpPr>
          <p:cNvPr id="8" name="Rectangle 8"/>
          <p:cNvSpPr>
            <a:spLocks noChangeArrowheads="1"/>
          </p:cNvSpPr>
          <p:nvPr/>
        </p:nvSpPr>
        <p:spPr bwMode="auto">
          <a:xfrm>
            <a:off x="3923928" y="1420812"/>
            <a:ext cx="5040560" cy="831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2075" tIns="46038" rIns="92075" bIns="46038">
            <a:spAutoFit/>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50000"/>
              </a:spcBef>
              <a:buClrTx/>
              <a:buSzTx/>
              <a:buFontTx/>
              <a:buNone/>
            </a:pPr>
            <a:r>
              <a:rPr lang="tr-TR" altLang="tr-TR" sz="2400" dirty="0">
                <a:latin typeface="Arial" panose="020B0604020202020204" pitchFamily="34" charset="0"/>
              </a:rPr>
              <a:t>Kurumda</a:t>
            </a:r>
            <a:r>
              <a:rPr lang="en-AU" altLang="tr-TR" sz="2400" dirty="0">
                <a:latin typeface="Arial" panose="020B0604020202020204" pitchFamily="34" charset="0"/>
              </a:rPr>
              <a:t> çalışan kişi</a:t>
            </a:r>
            <a:r>
              <a:rPr lang="tr-TR" altLang="tr-TR" sz="2400" dirty="0">
                <a:latin typeface="Arial" panose="020B0604020202020204" pitchFamily="34" charset="0"/>
              </a:rPr>
              <a:t>/bölümün </a:t>
            </a:r>
            <a:r>
              <a:rPr lang="tr-TR" altLang="tr-TR" sz="2400" dirty="0" smtClean="0">
                <a:latin typeface="Arial" panose="020B0604020202020204" pitchFamily="34" charset="0"/>
              </a:rPr>
              <a:t>sunduğu hizmetten </a:t>
            </a:r>
            <a:r>
              <a:rPr lang="tr-TR" altLang="tr-TR" sz="2400" dirty="0">
                <a:latin typeface="Arial" panose="020B0604020202020204" pitchFamily="34" charset="0"/>
              </a:rPr>
              <a:t>etkilenen kişi.</a:t>
            </a:r>
            <a:endParaRPr lang="en-AU" altLang="tr-TR" sz="2400" dirty="0">
              <a:latin typeface="Arial" panose="020B0604020202020204" pitchFamily="34" charset="0"/>
            </a:endParaRPr>
          </a:p>
        </p:txBody>
      </p:sp>
      <p:sp>
        <p:nvSpPr>
          <p:cNvPr id="11" name="AutoShape 13"/>
          <p:cNvSpPr>
            <a:spLocks noChangeArrowheads="1"/>
          </p:cNvSpPr>
          <p:nvPr/>
        </p:nvSpPr>
        <p:spPr bwMode="auto">
          <a:xfrm>
            <a:off x="232601" y="201612"/>
            <a:ext cx="2286000" cy="1219200"/>
          </a:xfrm>
          <a:prstGeom prst="wedgeRoundRectCallout">
            <a:avLst>
              <a:gd name="adj1" fmla="val 57708"/>
              <a:gd name="adj2" fmla="val 83463"/>
              <a:gd name="adj3" fmla="val 16667"/>
            </a:avLst>
          </a:prstGeom>
          <a:solidFill>
            <a:srgbClr val="FF6600"/>
          </a:solidFill>
          <a:ln w="9525">
            <a:miter lim="800000"/>
            <a:headEnd/>
            <a:tailEnd/>
          </a:ln>
          <a:scene3d>
            <a:camera prst="legacyPerspectiveFront">
              <a:rot lat="20099988" lon="20099988" rev="0"/>
            </a:camera>
            <a:lightRig rig="legacyFlat2" dir="t"/>
          </a:scene3d>
          <a:sp3d extrusionH="430200" prstMaterial="legacyMatte">
            <a:bevelT w="13500" h="13500" prst="angle"/>
            <a:bevelB w="13500" h="13500" prst="angle"/>
            <a:extrusionClr>
              <a:srgbClr val="FF6600"/>
            </a:extrusionClr>
            <a:contourClr>
              <a:srgbClr val="FF6600"/>
            </a:contourClr>
          </a:sp3d>
        </p:spPr>
        <p:txBody>
          <a:bodyPr lIns="18000" tIns="44450" rIns="18000" bIns="44450" anchor="ctr">
            <a:flatTx/>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lnSpc>
                <a:spcPct val="85000"/>
              </a:lnSpc>
              <a:spcBef>
                <a:spcPct val="0"/>
              </a:spcBef>
              <a:buClr>
                <a:srgbClr val="FFFF00"/>
              </a:buClr>
              <a:buSzTx/>
              <a:buFontTx/>
              <a:buNone/>
            </a:pPr>
            <a:r>
              <a:rPr kumimoji="1" lang="tr-TR" altLang="tr-TR" sz="2800" dirty="0">
                <a:solidFill>
                  <a:schemeClr val="bg1"/>
                </a:solidFill>
                <a:latin typeface="Arial" panose="020B0604020202020204" pitchFamily="34" charset="0"/>
              </a:rPr>
              <a:t>Müşteri Odaklılık</a:t>
            </a:r>
          </a:p>
        </p:txBody>
      </p:sp>
      <p:sp>
        <p:nvSpPr>
          <p:cNvPr id="12" name="Dikdörtgen 11"/>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556608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P spid="7" grpId="0" autoUpdateAnimBg="0"/>
      <p:bldP spid="8" grpId="0" autoUpdateAnimBg="0"/>
      <p:bldP spid="11" grpId="0" animBg="1"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kutuphane.omu.edu.tr/sites/kutuphane.omu.edu.tr/files/db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 y="3419474"/>
            <a:ext cx="9150698" cy="3438526"/>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475656" y="231031"/>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692696"/>
            <a:ext cx="8928992" cy="2858539"/>
          </a:xfrm>
          <a:prstGeom prst="rect">
            <a:avLst/>
          </a:prstGeom>
        </p:spPr>
        <p:txBody>
          <a:bodyPr wrap="square">
            <a:spAutoFit/>
          </a:bodyPr>
          <a:lstStyle/>
          <a:p>
            <a:pPr marL="342900" lvl="0" indent="-342900" algn="just">
              <a:lnSpc>
                <a:spcPct val="107000"/>
              </a:lnSpc>
              <a:spcAft>
                <a:spcPts val="0"/>
              </a:spcAft>
              <a:buClr>
                <a:srgbClr val="FF0000"/>
              </a:buClr>
              <a:buFont typeface="+mj-lt"/>
              <a:buAutoNum type="arabicPeriod"/>
              <a:tabLst>
                <a:tab pos="3810" algn="l"/>
              </a:tabLst>
            </a:pPr>
            <a:r>
              <a:rPr lang="tr-TR" sz="2400" dirty="0">
                <a:latin typeface="Arial" panose="020B0604020202020204" pitchFamily="34" charset="0"/>
                <a:ea typeface="Calibri" panose="020F0502020204030204" pitchFamily="34" charset="0"/>
                <a:cs typeface="Arial" panose="020B0604020202020204" pitchFamily="34" charset="0"/>
              </a:rPr>
              <a:t>Kuruluşun ihtiyaç duydu­ğu dokümantasyon yapı­sını belirtiniz,</a:t>
            </a:r>
          </a:p>
          <a:p>
            <a:pPr marL="342900" lvl="0" indent="-342900" algn="just">
              <a:lnSpc>
                <a:spcPct val="107000"/>
              </a:lnSpc>
              <a:spcAft>
                <a:spcPts val="0"/>
              </a:spcAft>
              <a:buClr>
                <a:srgbClr val="FF0000"/>
              </a:buClr>
              <a:buFont typeface="+mj-lt"/>
              <a:buAutoNum type="arabicPeriod"/>
              <a:tabLst>
                <a:tab pos="8890" algn="l"/>
              </a:tabLst>
            </a:pPr>
            <a:r>
              <a:rPr lang="tr-TR" sz="2400" dirty="0">
                <a:latin typeface="Arial" panose="020B0604020202020204" pitchFamily="34" charset="0"/>
                <a:ea typeface="Calibri" panose="020F0502020204030204" pitchFamily="34" charset="0"/>
                <a:cs typeface="Arial" panose="020B0604020202020204" pitchFamily="34" charset="0"/>
              </a:rPr>
              <a:t>Dokümantasyon yapısı ve bulunduğu ortamı tarif ediniz,</a:t>
            </a:r>
          </a:p>
          <a:p>
            <a:pPr marL="342900" lvl="0" indent="-342900" algn="just">
              <a:lnSpc>
                <a:spcPct val="107000"/>
              </a:lnSpc>
              <a:spcAft>
                <a:spcPts val="0"/>
              </a:spcAft>
              <a:buClr>
                <a:srgbClr val="FF0000"/>
              </a:buClr>
              <a:buFont typeface="+mj-lt"/>
              <a:buAutoNum type="arabicPeriod"/>
              <a:tabLst>
                <a:tab pos="3810" algn="l"/>
              </a:tabLst>
            </a:pPr>
            <a:r>
              <a:rPr lang="tr-TR" sz="2400" dirty="0">
                <a:latin typeface="Arial" panose="020B0604020202020204" pitchFamily="34" charset="0"/>
                <a:ea typeface="Calibri" panose="020F0502020204030204" pitchFamily="34" charset="0"/>
                <a:cs typeface="Arial" panose="020B0604020202020204" pitchFamily="34" charset="0"/>
              </a:rPr>
              <a:t>Dokümantasyonu uygun­luk açısından gözden geçirip onaylayınız,</a:t>
            </a:r>
          </a:p>
          <a:p>
            <a:pPr marL="342900" lvl="0" indent="-342900" algn="just">
              <a:lnSpc>
                <a:spcPct val="107000"/>
              </a:lnSpc>
              <a:spcAft>
                <a:spcPts val="0"/>
              </a:spcAft>
              <a:buClr>
                <a:srgbClr val="FF0000"/>
              </a:buClr>
              <a:buFont typeface="+mj-lt"/>
              <a:buAutoNum type="arabicPeriod"/>
              <a:tabLst>
                <a:tab pos="5715" algn="l"/>
              </a:tabLst>
            </a:pPr>
            <a:r>
              <a:rPr lang="tr-TR" sz="2400" dirty="0">
                <a:latin typeface="Arial" panose="020B0604020202020204" pitchFamily="34" charset="0"/>
                <a:ea typeface="Calibri" panose="020F0502020204030204" pitchFamily="34" charset="0"/>
                <a:cs typeface="Arial" panose="020B0604020202020204" pitchFamily="34" charset="0"/>
              </a:rPr>
              <a:t>Doküman ve kayıtların erişilebilir olduğunu ve bozulmaya karşı gerekli tedbirlerin alındığını gü­vence altına alınız,</a:t>
            </a:r>
          </a:p>
          <a:p>
            <a:pPr marL="342900" lvl="0" indent="-342900" algn="just">
              <a:lnSpc>
                <a:spcPct val="107000"/>
              </a:lnSpc>
              <a:spcAft>
                <a:spcPts val="0"/>
              </a:spcAft>
              <a:buClr>
                <a:srgbClr val="FF0000"/>
              </a:buClr>
              <a:buFont typeface="+mj-lt"/>
              <a:buAutoNum type="arabicPeriod"/>
              <a:tabLst>
                <a:tab pos="5715" algn="l"/>
              </a:tabLst>
            </a:pPr>
            <a:r>
              <a:rPr lang="tr-TR" sz="2400" dirty="0">
                <a:latin typeface="Arial" panose="020B0604020202020204" pitchFamily="34" charset="0"/>
                <a:ea typeface="Calibri" panose="020F0502020204030204" pitchFamily="34" charset="0"/>
                <a:cs typeface="Arial" panose="020B0604020202020204" pitchFamily="34" charset="0"/>
              </a:rPr>
              <a:t>Dış kaynaklı dokümanları tarif ediniz.</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a:t>
            </a:r>
            <a:r>
              <a:rPr lang="tr-TR" sz="1000" dirty="0">
                <a:latin typeface="Times New Roman" panose="02020603050405020304" pitchFamily="18" charset="0"/>
                <a:ea typeface="Calibri" panose="020F0502020204030204" pitchFamily="34" charset="0"/>
                <a:cs typeface="Times New Roman" panose="02020603050405020304" pitchFamily="18" charset="0"/>
              </a:rPr>
              <a:t>NTÜRK</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 </a:t>
            </a:r>
            <a:r>
              <a:rPr lang="tr-TR" sz="1000" dirty="0">
                <a:latin typeface="Times New Roman" panose="02020603050405020304" pitchFamily="18" charset="0"/>
                <a:ea typeface="Calibri" panose="020F0502020204030204" pitchFamily="34" charset="0"/>
                <a:cs typeface="Times New Roman" panose="02020603050405020304" pitchFamily="18" charset="0"/>
              </a:rPr>
              <a:t>-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5674509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31441" y="482005"/>
            <a:ext cx="8928992" cy="6019918"/>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dokümantasyonunu oluştururken veya mevcut dokümantasyonunda şu bilgilerin bulunmasını sağlayacaktır;</a:t>
            </a:r>
          </a:p>
          <a:p>
            <a:pPr marL="342900" indent="-250825" algn="just">
              <a:lnSpc>
                <a:spcPct val="107000"/>
              </a:lnSpc>
              <a:buClr>
                <a:srgbClr val="FF0000"/>
              </a:buClr>
              <a:buSzPct val="100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Tanımlama ve tarif (başlık, tarih, yazan, </a:t>
            </a:r>
            <a:r>
              <a:rPr lang="tr-TR" sz="2400" dirty="0" err="1">
                <a:latin typeface="Arial" panose="020B0604020202020204" pitchFamily="34" charset="0"/>
                <a:ea typeface="Palatino Linotype" panose="02040502050505030304" pitchFamily="18" charset="0"/>
                <a:cs typeface="Arial" panose="020B0604020202020204" pitchFamily="34" charset="0"/>
              </a:rPr>
              <a:t>ref</a:t>
            </a:r>
            <a:r>
              <a:rPr lang="tr-TR" sz="2400" dirty="0">
                <a:latin typeface="Arial" panose="020B0604020202020204" pitchFamily="34" charset="0"/>
                <a:ea typeface="Palatino Linotype" panose="02040502050505030304" pitchFamily="18" charset="0"/>
                <a:cs typeface="Arial" panose="020B0604020202020204" pitchFamily="34" charset="0"/>
              </a:rPr>
              <a:t>. </a:t>
            </a:r>
            <a:r>
              <a:rPr lang="tr-TR" sz="2400" dirty="0" err="1">
                <a:latin typeface="Arial" panose="020B0604020202020204" pitchFamily="34" charset="0"/>
                <a:ea typeface="Palatino Linotype" panose="02040502050505030304" pitchFamily="18" charset="0"/>
                <a:cs typeface="Arial" panose="020B0604020202020204" pitchFamily="34" charset="0"/>
              </a:rPr>
              <a:t>no</a:t>
            </a:r>
            <a:r>
              <a:rPr lang="tr-TR" sz="2400" dirty="0">
                <a:latin typeface="Arial" panose="020B0604020202020204" pitchFamily="34" charset="0"/>
                <a:ea typeface="Palatino Linotype" panose="02040502050505030304" pitchFamily="18" charset="0"/>
                <a:cs typeface="Arial" panose="020B0604020202020204" pitchFamily="34" charset="0"/>
              </a:rPr>
              <a:t> vs.),</a:t>
            </a:r>
          </a:p>
          <a:p>
            <a:pPr marL="342900" indent="-250825" algn="just">
              <a:lnSpc>
                <a:spcPct val="107000"/>
              </a:lnSpc>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Format (dil, grafik vs.) bulunduğu ortam (kâğıt, elektronik),</a:t>
            </a:r>
          </a:p>
          <a:p>
            <a:pPr marL="342900" indent="-250825" algn="just">
              <a:lnSpc>
                <a:spcPct val="107000"/>
              </a:lnSpc>
              <a:buClr>
                <a:srgbClr val="FF0000"/>
              </a:buClr>
              <a:buSzPct val="10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Uygunluk açısından kimin gözden geçirdiği ve onayladığı.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dokümante edilmiş bilgi ile ilgili olarak aşağıdaki unsurları kuru­luş içinde nasıl karşıladığını tarif etmelidir.</a:t>
            </a:r>
          </a:p>
          <a:p>
            <a:pPr marL="342900" lvl="0" indent="-250825"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a:latin typeface="Arial" panose="020B0604020202020204" pitchFamily="34" charset="0"/>
                <a:ea typeface="Palatino Linotype" panose="02040502050505030304" pitchFamily="18" charset="0"/>
                <a:cs typeface="Arial" panose="020B0604020202020204" pitchFamily="34" charset="0"/>
              </a:rPr>
              <a:t>Dağıtım, erişim kullanma,</a:t>
            </a:r>
          </a:p>
          <a:p>
            <a:pPr marL="342900" lvl="0" indent="-250825" algn="just">
              <a:lnSpc>
                <a:spcPct val="107000"/>
              </a:lnSpc>
              <a:spcAft>
                <a:spcPts val="0"/>
              </a:spcAft>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Saklama ve koruma,</a:t>
            </a:r>
          </a:p>
          <a:p>
            <a:pPr marL="342900" lvl="0" indent="-250825"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a:latin typeface="Arial" panose="020B0604020202020204" pitchFamily="34" charset="0"/>
                <a:ea typeface="Palatino Linotype" panose="02040502050505030304" pitchFamily="18" charset="0"/>
                <a:cs typeface="Arial" panose="020B0604020202020204" pitchFamily="34" charset="0"/>
              </a:rPr>
              <a:t>Değişiklik kontrolü,</a:t>
            </a:r>
          </a:p>
          <a:p>
            <a:pPr marL="342900" lvl="0" indent="-250825" algn="just">
              <a:lnSpc>
                <a:spcPct val="107000"/>
              </a:lnSpc>
              <a:spcAft>
                <a:spcPts val="0"/>
              </a:spcAft>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Arşiv ve elden çıkarma,</a:t>
            </a:r>
          </a:p>
          <a:p>
            <a:pPr marL="342900" lvl="0" indent="-250825" algn="just">
              <a:lnSpc>
                <a:spcPct val="107000"/>
              </a:lnSpc>
              <a:spcAft>
                <a:spcPts val="0"/>
              </a:spcAft>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Yetkisiz kullanımın engellenmesi.</a:t>
            </a:r>
          </a:p>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Dış </a:t>
            </a:r>
            <a:r>
              <a:rPr lang="tr-TR" sz="2400" dirty="0">
                <a:latin typeface="Arial" panose="020B0604020202020204" pitchFamily="34" charset="0"/>
                <a:ea typeface="Calibri" panose="020F0502020204030204" pitchFamily="34" charset="0"/>
                <a:cs typeface="Arial" panose="020B0604020202020204" pitchFamily="34" charset="0"/>
              </a:rPr>
              <a:t>kaynaklı dokümanların neler olduğunu kuruluşun belirlemiş olması gerekmektedir. Kuruluş bununla ilgili uyguladığı yöntemi tarif etmelidir.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grpSp>
        <p:nvGrpSpPr>
          <p:cNvPr id="5" name="Grup 4"/>
          <p:cNvGrpSpPr/>
          <p:nvPr/>
        </p:nvGrpSpPr>
        <p:grpSpPr>
          <a:xfrm>
            <a:off x="3924876" y="2860874"/>
            <a:ext cx="5219124" cy="2405708"/>
            <a:chOff x="3924876" y="2860874"/>
            <a:chExt cx="5219124" cy="2405708"/>
          </a:xfrm>
        </p:grpSpPr>
        <p:pic>
          <p:nvPicPr>
            <p:cNvPr id="24578" name="Picture 2" descr="http://www.isokalitebelgesi.com/uploads/images/iso_egitimi_egitimleri/iso_egitimi_egitimleri_sertifikasi%20(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860874"/>
              <a:ext cx="3275856" cy="2405708"/>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3"/>
            <a:stretch>
              <a:fillRect/>
            </a:stretch>
          </p:blipFill>
          <p:spPr>
            <a:xfrm>
              <a:off x="3924876" y="3233076"/>
              <a:ext cx="1943268" cy="1661304"/>
            </a:xfrm>
            <a:prstGeom prst="rect">
              <a:avLst/>
            </a:prstGeom>
          </p:spPr>
        </p:pic>
      </p:gr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210065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7.5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8170437"/>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0" y="3704864"/>
            <a:ext cx="9144000" cy="3171429"/>
            <a:chOff x="0" y="3704864"/>
            <a:chExt cx="9144000" cy="3171429"/>
          </a:xfrm>
        </p:grpSpPr>
        <p:pic>
          <p:nvPicPr>
            <p:cNvPr id="3" name="Resim 2"/>
            <p:cNvPicPr>
              <a:picLocks noChangeAspect="1"/>
            </p:cNvPicPr>
            <p:nvPr/>
          </p:nvPicPr>
          <p:blipFill>
            <a:blip r:embed="rId2"/>
            <a:stretch>
              <a:fillRect/>
            </a:stretch>
          </p:blipFill>
          <p:spPr>
            <a:xfrm>
              <a:off x="0" y="3704864"/>
              <a:ext cx="4695238" cy="3171429"/>
            </a:xfrm>
            <a:prstGeom prst="rect">
              <a:avLst/>
            </a:prstGeom>
          </p:spPr>
        </p:pic>
        <p:pic>
          <p:nvPicPr>
            <p:cNvPr id="5" name="Resim 4"/>
            <p:cNvPicPr>
              <a:picLocks noChangeAspect="1"/>
            </p:cNvPicPr>
            <p:nvPr/>
          </p:nvPicPr>
          <p:blipFill>
            <a:blip r:embed="rId3"/>
            <a:stretch>
              <a:fillRect/>
            </a:stretch>
          </p:blipFill>
          <p:spPr>
            <a:xfrm>
              <a:off x="4625752" y="3704864"/>
              <a:ext cx="4518248" cy="3153137"/>
            </a:xfrm>
            <a:prstGeom prst="rect">
              <a:avLst/>
            </a:prstGeom>
          </p:spPr>
        </p:pic>
      </p:grpSp>
      <p:sp>
        <p:nvSpPr>
          <p:cNvPr id="2" name="1 Dikdörtgen"/>
          <p:cNvSpPr/>
          <p:nvPr/>
        </p:nvSpPr>
        <p:spPr>
          <a:xfrm>
            <a:off x="107504" y="116632"/>
            <a:ext cx="9036496"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 Operasyon</a:t>
            </a:r>
          </a:p>
          <a:p>
            <a:r>
              <a:rPr lang="nn-NO" sz="2400" b="1" dirty="0" smtClean="0">
                <a:solidFill>
                  <a:srgbClr val="FF0000"/>
                </a:solidFill>
                <a:latin typeface="Arial" panose="020B0604020202020204" pitchFamily="34" charset="0"/>
                <a:cs typeface="Arial" panose="020B0604020202020204" pitchFamily="34" charset="0"/>
              </a:rPr>
              <a:t>8.1 Operasyonel planlama ve kontrol</a:t>
            </a:r>
          </a:p>
          <a:p>
            <a:r>
              <a:rPr lang="tr-TR" sz="2400" dirty="0" smtClean="0">
                <a:latin typeface="Arial" panose="020B0604020202020204" pitchFamily="34" charset="0"/>
                <a:cs typeface="Arial" panose="020B0604020202020204" pitchFamily="34" charset="0"/>
              </a:rPr>
              <a:t>Kuruluş, ürün ve hizmet sunmak için şartları karşılamak ve Madde 6’da tayin edilen faaliyetleri gerçekleştirmek için ihtiyaç duyulan prosesleri; aşağıdakiler vasıtası ile planlamalı, oluşturmalı, uygulamalı ve kontrol etmelidir:</a:t>
            </a:r>
          </a:p>
          <a:p>
            <a:pPr marL="358775" indent="-358775">
              <a:buClr>
                <a:srgbClr val="FF0000"/>
              </a:buClr>
              <a:buFont typeface="+mj-lt"/>
              <a:buAutoNum type="alphaLcPeriod"/>
            </a:pPr>
            <a:r>
              <a:rPr lang="en-US" sz="2400" dirty="0" smtClean="0">
                <a:latin typeface="Arial" panose="020B0604020202020204" pitchFamily="34" charset="0"/>
                <a:cs typeface="Arial" panose="020B0604020202020204" pitchFamily="34" charset="0"/>
              </a:rPr>
              <a:t>Ürün ve hizmetler için şartları tayin </a:t>
            </a:r>
            <a:r>
              <a:rPr lang="en-US" sz="2400" dirty="0" err="1" smtClean="0">
                <a:latin typeface="Arial" panose="020B0604020202020204" pitchFamily="34" charset="0"/>
                <a:cs typeface="Arial" panose="020B0604020202020204" pitchFamily="34" charset="0"/>
              </a:rPr>
              <a:t>etmeli</a:t>
            </a:r>
            <a:r>
              <a:rPr lang="en-US" sz="2400" dirty="0" smtClean="0">
                <a:latin typeface="Arial" panose="020B0604020202020204" pitchFamily="34" charset="0"/>
                <a:cs typeface="Arial" panose="020B0604020202020204" pitchFamily="34" charset="0"/>
              </a:rPr>
              <a:t>,</a:t>
            </a:r>
            <a:endParaRPr lang="tr-TR" sz="2400" dirty="0" smtClean="0">
              <a:latin typeface="Arial" panose="020B0604020202020204" pitchFamily="34" charset="0"/>
              <a:cs typeface="Arial" panose="020B0604020202020204" pitchFamily="34" charset="0"/>
            </a:endParaRP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Aşağıdakiler </a:t>
            </a:r>
            <a:r>
              <a:rPr lang="tr-TR" sz="2400" dirty="0">
                <a:latin typeface="Arial" panose="020B0604020202020204" pitchFamily="34" charset="0"/>
                <a:cs typeface="Arial" panose="020B0604020202020204" pitchFamily="34" charset="0"/>
              </a:rPr>
              <a:t>için kriter oluşturmalı: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Prosesler</a:t>
            </a:r>
            <a:r>
              <a:rPr lang="tr-TR" sz="2400" dirty="0">
                <a:latin typeface="Arial" panose="020B0604020202020204" pitchFamily="34" charset="0"/>
                <a:cs typeface="Arial" panose="020B0604020202020204" pitchFamily="34" charset="0"/>
              </a:rPr>
              <a:t>,</a:t>
            </a:r>
          </a:p>
          <a:p>
            <a:pPr marL="358775" indent="-358775">
              <a:buClr>
                <a:srgbClr val="FF0000"/>
              </a:buClr>
              <a:buFont typeface="+mj-lt"/>
              <a:buAutoNum type="arabicPeriod"/>
            </a:pPr>
            <a:r>
              <a:rPr lang="es-ES" sz="2400" dirty="0" smtClean="0">
                <a:latin typeface="Arial" panose="020B0604020202020204" pitchFamily="34" charset="0"/>
                <a:cs typeface="Arial" panose="020B0604020202020204" pitchFamily="34" charset="0"/>
              </a:rPr>
              <a:t>Ürün </a:t>
            </a:r>
            <a:r>
              <a:rPr lang="es-ES" sz="2400" dirty="0">
                <a:latin typeface="Arial" panose="020B0604020202020204" pitchFamily="34" charset="0"/>
                <a:cs typeface="Arial" panose="020B0604020202020204" pitchFamily="34" charset="0"/>
              </a:rPr>
              <a:t>ve hizmet kabulü</a:t>
            </a:r>
            <a:r>
              <a:rPr lang="es-ES" sz="2400" dirty="0" smtClean="0">
                <a:latin typeface="Arial" panose="020B0604020202020204" pitchFamily="34" charset="0"/>
                <a:cs typeface="Arial" panose="020B0604020202020204" pitchFamily="34" charset="0"/>
              </a:rPr>
              <a:t>.</a:t>
            </a:r>
            <a:endParaRPr lang="en-US" sz="2400" dirty="0" smtClean="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9036496" cy="3416320"/>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c. </a:t>
            </a:r>
            <a:r>
              <a:rPr lang="tr-TR" sz="2400" dirty="0" smtClean="0">
                <a:latin typeface="Arial" panose="020B0604020202020204" pitchFamily="34" charset="0"/>
                <a:cs typeface="Arial" panose="020B0604020202020204" pitchFamily="34" charset="0"/>
              </a:rPr>
              <a:t>Ürün ve hizmet şartlarına uygunluğu sağlamak için ihtiyaç duyulan kaynakları tayin etmeli,</a:t>
            </a:r>
          </a:p>
          <a:p>
            <a:r>
              <a:rPr lang="tr-TR" sz="2400" dirty="0" smtClean="0">
                <a:solidFill>
                  <a:srgbClr val="FF0000"/>
                </a:solidFill>
                <a:latin typeface="Arial" panose="020B0604020202020204" pitchFamily="34" charset="0"/>
                <a:cs typeface="Arial" panose="020B0604020202020204" pitchFamily="34" charset="0"/>
              </a:rPr>
              <a:t>d. </a:t>
            </a:r>
            <a:r>
              <a:rPr lang="nb-NO" sz="2400" dirty="0" smtClean="0">
                <a:latin typeface="Arial" panose="020B0604020202020204" pitchFamily="34" charset="0"/>
                <a:cs typeface="Arial" panose="020B0604020202020204" pitchFamily="34" charset="0"/>
              </a:rPr>
              <a:t>Kriterlere göre proseslere kontrol uygulamalı,</a:t>
            </a:r>
            <a:endParaRPr lang="tr-TR" sz="2400" dirty="0" smtClean="0">
              <a:latin typeface="Arial" panose="020B0604020202020204" pitchFamily="34" charset="0"/>
              <a:cs typeface="Arial" panose="020B0604020202020204" pitchFamily="34" charset="0"/>
            </a:endParaRPr>
          </a:p>
          <a:p>
            <a:pPr marL="358775" indent="-358775"/>
            <a:r>
              <a:rPr lang="tr-TR" sz="2400" dirty="0" smtClean="0">
                <a:solidFill>
                  <a:srgbClr val="FF0000"/>
                </a:solidFill>
                <a:latin typeface="Arial" panose="020B0604020202020204" pitchFamily="34" charset="0"/>
                <a:cs typeface="Arial" panose="020B0604020202020204" pitchFamily="34" charset="0"/>
              </a:rPr>
              <a:t>e. </a:t>
            </a:r>
            <a:r>
              <a:rPr lang="tr-TR" sz="2400" dirty="0">
                <a:latin typeface="Arial" panose="020B0604020202020204" pitchFamily="34" charset="0"/>
                <a:cs typeface="Arial" panose="020B0604020202020204" pitchFamily="34" charset="0"/>
              </a:rPr>
              <a:t>Aşağıdakileri sağlamak için gerekli olan kapsamda, </a:t>
            </a:r>
            <a:r>
              <a:rPr lang="tr-TR" sz="2400" dirty="0" err="1">
                <a:latin typeface="Arial" panose="020B0604020202020204" pitchFamily="34" charset="0"/>
                <a:cs typeface="Arial" panose="020B0604020202020204" pitchFamily="34" charset="0"/>
              </a:rPr>
              <a:t>dokümante</a:t>
            </a:r>
            <a:r>
              <a:rPr lang="tr-TR" sz="2400" dirty="0">
                <a:latin typeface="Arial" panose="020B0604020202020204" pitchFamily="34" charset="0"/>
                <a:cs typeface="Arial" panose="020B0604020202020204" pitchFamily="34" charset="0"/>
              </a:rPr>
              <a:t> edilmiş bilgiyi tayin etmeli, muhafaza etmeli ve sürekliliğini sağlamalıdır:</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Proseslerin </a:t>
            </a:r>
            <a:r>
              <a:rPr lang="tr-TR" sz="2400" dirty="0">
                <a:latin typeface="Arial" panose="020B0604020202020204" pitchFamily="34" charset="0"/>
                <a:cs typeface="Arial" panose="020B0604020202020204" pitchFamily="34" charset="0"/>
              </a:rPr>
              <a:t>planlanan şekilde işletildiğini güvence altına almak,</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Ürün </a:t>
            </a:r>
            <a:r>
              <a:rPr lang="tr-TR" sz="2400" dirty="0">
                <a:latin typeface="Arial" panose="020B0604020202020204" pitchFamily="34" charset="0"/>
                <a:cs typeface="Arial" panose="020B0604020202020204" pitchFamily="34" charset="0"/>
              </a:rPr>
              <a:t>ve hizmetlerin şartlarına uygunluğunu göstermek</a:t>
            </a:r>
            <a:r>
              <a:rPr lang="tr-TR" sz="2400" dirty="0" smtClean="0">
                <a:latin typeface="Arial" panose="020B0604020202020204" pitchFamily="34" charset="0"/>
                <a:cs typeface="Arial" panose="020B0604020202020204" pitchFamily="34" charset="0"/>
              </a:rPr>
              <a:t>.</a:t>
            </a:r>
            <a:endParaRPr lang="nb-NO" sz="2400" dirty="0" smtClean="0"/>
          </a:p>
        </p:txBody>
      </p:sp>
      <p:grpSp>
        <p:nvGrpSpPr>
          <p:cNvPr id="6" name="Grup 5"/>
          <p:cNvGrpSpPr/>
          <p:nvPr/>
        </p:nvGrpSpPr>
        <p:grpSpPr>
          <a:xfrm>
            <a:off x="1" y="3512609"/>
            <a:ext cx="9164981" cy="3345391"/>
            <a:chOff x="1" y="3512609"/>
            <a:chExt cx="9164981" cy="3345391"/>
          </a:xfrm>
        </p:grpSpPr>
        <p:pic>
          <p:nvPicPr>
            <p:cNvPr id="3" name="Resim 2"/>
            <p:cNvPicPr>
              <a:picLocks noChangeAspect="1"/>
            </p:cNvPicPr>
            <p:nvPr/>
          </p:nvPicPr>
          <p:blipFill>
            <a:blip r:embed="rId2"/>
            <a:stretch>
              <a:fillRect/>
            </a:stretch>
          </p:blipFill>
          <p:spPr>
            <a:xfrm>
              <a:off x="1" y="3512609"/>
              <a:ext cx="5868144" cy="3345391"/>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2162" y="3512609"/>
              <a:ext cx="3242820" cy="1848408"/>
            </a:xfrm>
            <a:prstGeom prst="rect">
              <a:avLst/>
            </a:prstGeom>
          </p:spPr>
        </p:pic>
        <p:pic>
          <p:nvPicPr>
            <p:cNvPr id="13318" name="Picture 6" descr="planlama ile ilgili görsel sonucu&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2162" y="5361017"/>
              <a:ext cx="3221838" cy="149698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874295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78854"/>
            <a:ext cx="8786874" cy="2308324"/>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Planlamanın çıktısı, kuruluşun operasyonlarına uygun olmalıdır. </a:t>
            </a:r>
          </a:p>
          <a:p>
            <a:r>
              <a:rPr lang="tr-TR" sz="2400" dirty="0" smtClean="0">
                <a:latin typeface="Arial" panose="020B0604020202020204" pitchFamily="34" charset="0"/>
                <a:cs typeface="Arial" panose="020B0604020202020204" pitchFamily="34" charset="0"/>
              </a:rPr>
              <a:t>Kuruluş, planlı değişikleri kontrol etmeli ve istenmeyen değişikliklerin sonuçlarını, olumsuz etkilerini azaltacak gerekli faaliyetleri gerçekleştirerek gözden geçirmelidir.</a:t>
            </a:r>
          </a:p>
          <a:p>
            <a:r>
              <a:rPr lang="tr-TR" sz="2400" dirty="0" smtClean="0">
                <a:latin typeface="Arial" panose="020B0604020202020204" pitchFamily="34" charset="0"/>
                <a:cs typeface="Arial" panose="020B0604020202020204" pitchFamily="34" charset="0"/>
              </a:rPr>
              <a:t>Kuruluş, dışarıya yaptırdığı proseslerin kontrol edildiğini güvence altına almalıdır (bakınız. Madde </a:t>
            </a:r>
            <a:r>
              <a:rPr lang="tr-TR" sz="2400" dirty="0" smtClean="0">
                <a:solidFill>
                  <a:srgbClr val="FF0000"/>
                </a:solidFill>
                <a:latin typeface="Arial" panose="020B0604020202020204" pitchFamily="34" charset="0"/>
                <a:cs typeface="Arial" panose="020B0604020202020204" pitchFamily="34" charset="0"/>
              </a:rPr>
              <a:t>8.4</a:t>
            </a:r>
            <a:r>
              <a:rPr lang="tr-TR" sz="2400" dirty="0" smtClean="0">
                <a:latin typeface="Arial" panose="020B0604020202020204" pitchFamily="34" charset="0"/>
                <a:cs typeface="Arial" panose="020B0604020202020204" pitchFamily="34" charset="0"/>
              </a:rPr>
              <a:t>).</a:t>
            </a:r>
            <a:endParaRPr lang="tr-TR" sz="2400" dirty="0">
              <a:latin typeface="Arial" panose="020B0604020202020204" pitchFamily="34" charset="0"/>
              <a:cs typeface="Arial" panose="020B0604020202020204" pitchFamily="34" charset="0"/>
            </a:endParaRPr>
          </a:p>
        </p:txBody>
      </p:sp>
      <p:pic>
        <p:nvPicPr>
          <p:cNvPr id="10244" name="Picture 4" descr="https://assets.kpmg.com/content/dam/kpmg/tr/images/2016/08/tr-satislar-ve-operasyonel-planlama.jpg/jcr:content/renditions/cq5dam.web.1200.63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756510"/>
            <a:ext cx="7812360" cy="410149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t>
            </a:r>
            <a:r>
              <a:rPr lang="tr-TR" sz="1000" dirty="0" err="1">
                <a:latin typeface="Times New Roman" panose="02020603050405020304" pitchFamily="18" charset="0"/>
                <a:ea typeface="Calibri" panose="020F0502020204030204" pitchFamily="34" charset="0"/>
                <a:cs typeface="Times New Roman" panose="02020603050405020304" pitchFamily="18" charset="0"/>
              </a:rPr>
              <a:t>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0422697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683568" y="2911675"/>
            <a:ext cx="7560840" cy="3836121"/>
            <a:chOff x="179512" y="3040172"/>
            <a:chExt cx="7560840" cy="3836121"/>
          </a:xfrm>
        </p:grpSpPr>
        <p:pic>
          <p:nvPicPr>
            <p:cNvPr id="14338" name="Picture 2" descr="auditing report, business management, financial planning, marketing analysis, strategic report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3040172"/>
              <a:ext cx="3816424" cy="38164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uditing report, business management, financial planning, marketing analysis, strategic report 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79512" y="3059868"/>
              <a:ext cx="3744416" cy="3816425"/>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Dikdörtgen 1"/>
          <p:cNvSpPr/>
          <p:nvPr/>
        </p:nvSpPr>
        <p:spPr>
          <a:xfrm>
            <a:off x="179512" y="692696"/>
            <a:ext cx="8784976" cy="2308324"/>
          </a:xfrm>
          <a:prstGeom prst="rect">
            <a:avLst/>
          </a:prstGeom>
        </p:spPr>
        <p:txBody>
          <a:bodyPr wrap="square">
            <a:spAutoFit/>
          </a:bodyPr>
          <a:lstStyle/>
          <a:p>
            <a:pPr marL="342900" lvl="0" indent="-342900" algn="jus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Ürün ve hizmet oluştur­mayla ilişkili tüm prosesleri tanımlayınız,</a:t>
            </a:r>
          </a:p>
          <a:p>
            <a:pPr marL="342900" lvl="0" indent="-342900" algn="just">
              <a:buClr>
                <a:srgbClr val="FF0000"/>
              </a:buClr>
              <a:buFont typeface="+mj-lt"/>
              <a:buAutoNum type="arabicPeriod"/>
              <a:tabLst>
                <a:tab pos="132715" algn="l"/>
              </a:tabLst>
            </a:pPr>
            <a:r>
              <a:rPr lang="tr-TR" sz="2400" dirty="0">
                <a:latin typeface="Arial" panose="020B0604020202020204" pitchFamily="34" charset="0"/>
                <a:cs typeface="Arial" panose="020B0604020202020204" pitchFamily="34" charset="0"/>
              </a:rPr>
              <a:t>Bu proseslere ait risk ve fırsatları belirleyiniz,</a:t>
            </a:r>
          </a:p>
          <a:p>
            <a:pPr marL="342900" lvl="0" indent="-342900" algn="jus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Ürün ve hizmet kabul kri­terlerini belirtiniz,</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Üretim ve hizmet prose­sindeki kontrol kriterlerini belirtiniz,</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Ürün ve hizmet kontrol kayıtlarını tutunuz.</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475656" y="231031"/>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080182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0" y="4487160"/>
            <a:ext cx="9156346" cy="2367796"/>
            <a:chOff x="0" y="4487160"/>
            <a:chExt cx="9156346" cy="2367796"/>
          </a:xfrm>
        </p:grpSpPr>
        <p:pic>
          <p:nvPicPr>
            <p:cNvPr id="15362" name="Picture 2" descr="https://ailedenokula.com/img/article_img/cocugunuzun_planlama_becerileri_gelisimi_icin_10_adi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5" y="4487160"/>
              <a:ext cx="3720251" cy="23677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latta operasyonel kontrol ile ilgili görsel sonuc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08376"/>
              <a:ext cx="2548181" cy="2296338"/>
            </a:xfrm>
            <a:prstGeom prst="rect">
              <a:avLst/>
            </a:prstGeom>
            <a:noFill/>
            <a:extLst>
              <a:ext uri="{909E8E84-426E-40DD-AFC4-6F175D3DCCD1}">
                <a14:hiddenFill xmlns:a14="http://schemas.microsoft.com/office/drawing/2010/main">
                  <a:solidFill>
                    <a:srgbClr val="FFFFFF"/>
                  </a:solidFill>
                </a14:hiddenFill>
              </a:ext>
            </a:extLst>
          </p:spPr>
        </p:pic>
        <p:pic>
          <p:nvPicPr>
            <p:cNvPr id="27650" name="Picture 2" descr="http://yiyecekveicecek.net/tr/wp-content/uploads/2016/08/ic_kontrol_sistemi-300x25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2567" y="4490646"/>
              <a:ext cx="2985878" cy="231406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548680"/>
            <a:ext cx="8712968" cy="4044056"/>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şu noktalardaki bilgileri tanımlamalıdır;</a:t>
            </a:r>
          </a:p>
          <a:p>
            <a:pPr marL="358775" indent="-358775" algn="just">
              <a:lnSpc>
                <a:spcPct val="107000"/>
              </a:lnSpc>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 oluşturma ile ilgili tanımlanmış prosesler,</a:t>
            </a:r>
          </a:p>
          <a:p>
            <a:pPr marL="358775" indent="-358775" algn="just">
              <a:lnSpc>
                <a:spcPct val="107000"/>
              </a:lnSpc>
              <a:buClr>
                <a:srgbClr val="FF0000"/>
              </a:buClr>
              <a:buSzPct val="100000"/>
              <a:buFont typeface="Wingdings" panose="05000000000000000000" pitchFamily="2" charset="2"/>
              <a:buChar char="Ø"/>
              <a:tabLst>
                <a:tab pos="109855" algn="l"/>
              </a:tabLst>
            </a:pPr>
            <a:r>
              <a:rPr lang="tr-TR" sz="2400" dirty="0">
                <a:latin typeface="Arial" panose="020B0604020202020204" pitchFamily="34" charset="0"/>
                <a:ea typeface="Palatino Linotype" panose="02040502050505030304" pitchFamily="18" charset="0"/>
                <a:cs typeface="Arial" panose="020B0604020202020204" pitchFamily="34" charset="0"/>
              </a:rPr>
              <a:t>Bu proseslere ait riskler veya fırsatlar,</a:t>
            </a:r>
          </a:p>
          <a:p>
            <a:pPr marL="358775" indent="-358775" algn="just">
              <a:lnSpc>
                <a:spcPct val="107000"/>
              </a:lnSpc>
              <a:buClr>
                <a:srgbClr val="FF0000"/>
              </a:buClr>
              <a:buSzPct val="10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hizmetin tabi olduğu standartlar (varsa),</a:t>
            </a:r>
          </a:p>
          <a:p>
            <a:pPr marL="358775" indent="-358775" algn="just">
              <a:lnSpc>
                <a:spcPct val="107000"/>
              </a:lnSpc>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hizmetin kabul kriterleri (Tabi olduğu standart ve/veya müşte­ri sözleşmeleri, toleranslar),</a:t>
            </a:r>
          </a:p>
          <a:p>
            <a:pPr marL="358775" indent="-358775" algn="just">
              <a:lnSpc>
                <a:spcPct val="107000"/>
              </a:lnSpc>
              <a:spcAft>
                <a:spcPts val="0"/>
              </a:spcAft>
              <a:buClr>
                <a:srgbClr val="FF0000"/>
              </a:buClr>
              <a:buSzPct val="100000"/>
              <a:buFont typeface="Wingdings" panose="05000000000000000000" pitchFamily="2" charset="2"/>
              <a:buChar char="Ø"/>
            </a:pPr>
            <a:r>
              <a:rPr lang="tr-TR" sz="2400" dirty="0">
                <a:latin typeface="Arial" panose="020B0604020202020204" pitchFamily="34" charset="0"/>
                <a:ea typeface="Palatino Linotype" panose="02040502050505030304" pitchFamily="18" charset="0"/>
                <a:cs typeface="Arial" panose="020B0604020202020204" pitchFamily="34" charset="0"/>
              </a:rPr>
              <a:t>Ürün ve hizmet prosesindeki kontrol kriterleri (ne sıklıkta kontrol edile­ceği),</a:t>
            </a:r>
          </a:p>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Kuruluşun yukarıda tanımlanan unsurları proseslerinde belirtmiş olması gerekmektedir.</a:t>
            </a: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383390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216024" y="179588"/>
            <a:ext cx="8964488" cy="3253711"/>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Bununla </a:t>
            </a:r>
            <a:r>
              <a:rPr lang="tr-TR" sz="2400" dirty="0">
                <a:latin typeface="Arial" panose="020B0604020202020204" pitchFamily="34" charset="0"/>
                <a:ea typeface="Calibri" panose="020F0502020204030204" pitchFamily="34" charset="0"/>
                <a:cs typeface="Arial" panose="020B0604020202020204" pitchFamily="34" charset="0"/>
              </a:rPr>
              <a:t>beraber proseslerdeki planlı değişikliklerin nasıl yapılacağı ile il­gili tanımlamaları da yapmış olması gerekmektedir. Beklenmeyen değişik­liğin oluşturacağı negatif etkilerin nasıl azaltılacağı yani buradaki riskleri ve bu risklerle ilgili alınmış olan tedbirlerin de tarif edilmesi gerekmekte­dir.</a:t>
            </a: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Ürün ve hizmetle ilgili proseslerin dokümante edilmesi ve ilgili kayıtların olması standart tarafından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olarak istenmektedir.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26628" name="Picture 4" descr="http://www.globalallianceregister.com/wp-content/uploads/2015/07/GAR-TL-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01008"/>
            <a:ext cx="9144000" cy="335699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270088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8.1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270898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4.bp.blogspot.com/-orIRUCTOKqI/U1awmCBu4QI/AAAAAAAAChE/PkY0hPw_cIQ/s1600/Mutlu+%C3%A7al%C4%B1%C5%9Fan+m%C3%BC%C5%9Fter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581128"/>
            <a:ext cx="3100937" cy="227687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www.yeniisfikirleri.net/wp-content/uploads/2014/01/kazancli-isl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032" y="4439630"/>
            <a:ext cx="4283968" cy="2418369"/>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179512" y="332656"/>
            <a:ext cx="8724299" cy="4249240"/>
          </a:xfrm>
          <a:prstGeom prst="rect">
            <a:avLst/>
          </a:prstGeom>
        </p:spPr>
        <p:txBody>
          <a:bodyPr wrap="square">
            <a:spAutoFit/>
          </a:bodyPr>
          <a:lstStyle/>
          <a:p>
            <a:pPr indent="254000" algn="just">
              <a:lnSpc>
                <a:spcPts val="1630"/>
              </a:lnSpc>
              <a:spcBef>
                <a:spcPts val="1200"/>
              </a:spcBef>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gerekenler</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Direkt </a:t>
            </a:r>
            <a:r>
              <a:rPr lang="tr-TR" sz="2400" dirty="0">
                <a:latin typeface="Arial" panose="020B0604020202020204" pitchFamily="34" charset="0"/>
                <a:ea typeface="Palatino Linotype" panose="02040502050505030304" pitchFamily="18" charset="0"/>
                <a:cs typeface="Arial" panose="020B0604020202020204" pitchFamily="34" charset="0"/>
              </a:rPr>
              <a:t>ve dolaylı müşteriler tanımlanmalı,</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Müşterinin şimdiki ve gelecekteki ihtiyaç ve beklentileri tanımlanmalı,</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	Kuruluş hedefleri ile müşteri ihtiyaç ve beklentileri eşleştirilmeli,</a:t>
            </a:r>
          </a:p>
          <a:p>
            <a:pPr marL="342900" marR="25400" lvl="0" indent="-342900">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ihtiyaç ve beklentilerini karşılayacak ürün ve hizmetler planlan­malı, tasarlanmalı, geliştirilmeli, üretilmeli,</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ihtiyaç ve beklentileri kuruluş içinde iletilmeli,</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memnuniyeti ölçülmeli ve izlenmeli,</a:t>
            </a:r>
          </a:p>
          <a:p>
            <a:pPr marL="342900" lvl="0" indent="-342900" algn="just">
              <a:lnSpc>
                <a:spcPct val="107000"/>
              </a:lnSpc>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İlişkileri güçlendirilmeli.</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3549012"/>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8.2 Ürün ve hizmetler için şartlar</a:t>
            </a:r>
          </a:p>
          <a:p>
            <a:r>
              <a:rPr lang="tr-TR" sz="2400" b="1" dirty="0" smtClean="0">
                <a:solidFill>
                  <a:srgbClr val="FF0000"/>
                </a:solidFill>
                <a:latin typeface="Arial" panose="020B0604020202020204" pitchFamily="34" charset="0"/>
                <a:cs typeface="Arial" panose="020B0604020202020204" pitchFamily="34" charset="0"/>
              </a:rPr>
              <a:t>8.2.1 Müşteri ile iletişim</a:t>
            </a:r>
          </a:p>
          <a:p>
            <a:r>
              <a:rPr lang="tr-TR" sz="2400" dirty="0" smtClean="0">
                <a:latin typeface="Arial" panose="020B0604020202020204" pitchFamily="34" charset="0"/>
                <a:cs typeface="Arial" panose="020B0604020202020204" pitchFamily="34" charset="0"/>
              </a:rPr>
              <a:t>Müşteri ile iletişim aşağıdakileri içermelidir: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 ilgili bilgi sağlanmasını,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Değişiklikler dahil, </a:t>
            </a:r>
            <a:r>
              <a:rPr lang="tr-TR" sz="2400" dirty="0" err="1" smtClean="0">
                <a:latin typeface="Arial" panose="020B0604020202020204" pitchFamily="34" charset="0"/>
                <a:cs typeface="Arial" panose="020B0604020202020204" pitchFamily="34" charset="0"/>
              </a:rPr>
              <a:t>elleçleme</a:t>
            </a:r>
            <a:r>
              <a:rPr lang="tr-TR" sz="2400" dirty="0" smtClean="0">
                <a:latin typeface="Arial" panose="020B0604020202020204" pitchFamily="34" charset="0"/>
                <a:cs typeface="Arial" panose="020B0604020202020204" pitchFamily="34" charset="0"/>
              </a:rPr>
              <a:t> soruları, sözleşme ve siparişleri,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şikayetleri dahil, ürün ve hizmetlerle ilgili müşterilerden geri bildirimler sağlanmasını,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mülkiyetinin </a:t>
            </a:r>
            <a:r>
              <a:rPr lang="tr-TR" sz="2400" dirty="0" err="1" smtClean="0">
                <a:latin typeface="Arial" panose="020B0604020202020204" pitchFamily="34" charset="0"/>
                <a:cs typeface="Arial" panose="020B0604020202020204" pitchFamily="34" charset="0"/>
              </a:rPr>
              <a:t>elleçlenmesi</a:t>
            </a:r>
            <a:r>
              <a:rPr lang="tr-TR" sz="2400" dirty="0" smtClean="0">
                <a:latin typeface="Arial" panose="020B0604020202020204" pitchFamily="34" charset="0"/>
                <a:cs typeface="Arial" panose="020B0604020202020204" pitchFamily="34" charset="0"/>
              </a:rPr>
              <a:t> ve kontrolünü,</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Beklenmedik durumlar için özel şartlar belirlenmesini (uygun olduğu zaman).</a:t>
            </a:r>
            <a:endParaRPr lang="tr-TR" sz="2400" dirty="0">
              <a:latin typeface="Arial" panose="020B0604020202020204" pitchFamily="34" charset="0"/>
              <a:cs typeface="Arial" panose="020B0604020202020204" pitchFamily="34" charset="0"/>
            </a:endParaRPr>
          </a:p>
        </p:txBody>
      </p:sp>
      <p:pic>
        <p:nvPicPr>
          <p:cNvPr id="11266" name="Picture 2" descr="http://il6.picdn.net/shutterstock/videos/9408497/thum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1" y="3429000"/>
            <a:ext cx="6025479" cy="3394637"/>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620688"/>
            <a:ext cx="9036496" cy="3416320"/>
          </a:xfrm>
          <a:prstGeom prst="rect">
            <a:avLst/>
          </a:prstGeom>
        </p:spPr>
        <p:txBody>
          <a:bodyPr wrap="square">
            <a:spAutoFit/>
          </a:bodyPr>
          <a:lstStyle/>
          <a:p>
            <a:pPr marL="342900" lvl="0" indent="-342900" algn="just">
              <a:buClr>
                <a:srgbClr val="FF0000"/>
              </a:buClr>
              <a:buFont typeface="+mj-lt"/>
              <a:buAutoNum type="arabicPeriod"/>
              <a:tabLst>
                <a:tab pos="155575" algn="l"/>
              </a:tabLst>
            </a:pPr>
            <a:r>
              <a:rPr lang="tr-TR" sz="2400" dirty="0">
                <a:latin typeface="Arial" panose="020B0604020202020204" pitchFamily="34" charset="0"/>
                <a:cs typeface="Arial" panose="020B0604020202020204" pitchFamily="34" charset="0"/>
              </a:rPr>
              <a:t>Müşteri ile iletişim prose­sini tanımlayınız,</a:t>
            </a:r>
          </a:p>
          <a:p>
            <a:pPr marL="342900" lvl="0" indent="-342900" algn="just">
              <a:buClr>
                <a:srgbClr val="FF0000"/>
              </a:buClr>
              <a:buFont typeface="+mj-lt"/>
              <a:buAutoNum type="arabicPeriod"/>
              <a:tabLst>
                <a:tab pos="155575" algn="l"/>
              </a:tabLst>
            </a:pPr>
            <a:r>
              <a:rPr lang="tr-TR" sz="2400" dirty="0">
                <a:latin typeface="Arial" panose="020B0604020202020204" pitchFamily="34" charset="0"/>
                <a:cs typeface="Arial" panose="020B0604020202020204" pitchFamily="34" charset="0"/>
              </a:rPr>
              <a:t>Ürün ve hizmet ile ilgili bilgilerin alınma metodu­nu belirtiniz,</a:t>
            </a:r>
          </a:p>
          <a:p>
            <a:pPr marL="342900" lvl="0" indent="-342900" algn="just">
              <a:buClr>
                <a:srgbClr val="FF0000"/>
              </a:buClr>
              <a:buFont typeface="+mj-lt"/>
              <a:buAutoNum type="arabicPeriod"/>
              <a:tabLst>
                <a:tab pos="155575" algn="l"/>
              </a:tabLst>
            </a:pPr>
            <a:r>
              <a:rPr lang="tr-TR" sz="2400" dirty="0">
                <a:latin typeface="Arial" panose="020B0604020202020204" pitchFamily="34" charset="0"/>
                <a:cs typeface="Arial" panose="020B0604020202020204" pitchFamily="34" charset="0"/>
              </a:rPr>
              <a:t>Talep, sözleşme ve sipariş değişikliklerinin nasıl yö­netileceğini belirtiniz,</a:t>
            </a:r>
          </a:p>
          <a:p>
            <a:pPr marL="342900" indent="-342900" algn="just">
              <a:buClr>
                <a:srgbClr val="FF0000"/>
              </a:buClr>
              <a:buFont typeface="+mj-lt"/>
              <a:buAutoNum type="arabicPeriod"/>
              <a:tabLst>
                <a:tab pos="155575" algn="l"/>
              </a:tabLst>
            </a:pPr>
            <a:r>
              <a:rPr lang="tr-TR" sz="2400" dirty="0">
                <a:latin typeface="Arial" panose="020B0604020202020204" pitchFamily="34" charset="0"/>
                <a:cs typeface="Arial" panose="020B0604020202020204" pitchFamily="34" charset="0"/>
              </a:rPr>
              <a:t>Müşteri mülkünün kont­rol yöntemi tanımlayınız</a:t>
            </a:r>
            <a:r>
              <a:rPr lang="tr-TR" sz="2400" dirty="0" smtClean="0">
                <a:latin typeface="Arial" panose="020B0604020202020204" pitchFamily="34" charset="0"/>
                <a:cs typeface="Arial" panose="020B0604020202020204" pitchFamily="34" charset="0"/>
              </a:rPr>
              <a:t>.</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endParaRPr lang="tr-TR" sz="2400" b="1" dirty="0" smtClean="0">
              <a:solidFill>
                <a:srgbClr val="000000"/>
              </a:solidFill>
              <a:latin typeface="Arial" panose="020B0604020202020204" pitchFamily="34" charset="0"/>
              <a:ea typeface="Palatino Linotype" panose="02040502050505030304" pitchFamily="18" charset="0"/>
              <a:cs typeface="Arial" panose="020B0604020202020204" pitchFamily="34" charset="0"/>
            </a:endParaRPr>
          </a:p>
          <a:p>
            <a:pPr algn="just">
              <a:tabLst>
                <a:tab pos="155575" algn="l"/>
              </a:tabLst>
            </a:pP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Edilmiş Bilgi Şartı:</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Müşteri iletişiminin dokümante edilmiş olması standart tarafından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a:t>
            </a:r>
            <a:r>
              <a:rPr lang="tr-TR" sz="2400" dirty="0">
                <a:latin typeface="Arial" panose="020B0604020202020204" pitchFamily="34" charset="0"/>
                <a:ea typeface="Calibri" panose="020F0502020204030204" pitchFamily="34" charset="0"/>
                <a:cs typeface="Arial" panose="020B0604020202020204" pitchFamily="34" charset="0"/>
              </a:rPr>
              <a:t> olarak istenmektedir. Yukarıda ifa­de edilen maddelerin proses dokümanında denetçi tarafından görülmesi gerekmektedir</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251906" y="243629"/>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pic>
        <p:nvPicPr>
          <p:cNvPr id="30722" name="Picture 2" descr="http://www.girisimcilerokulu.com/wp-content/uploads/2014/12/customer-service-smile-1100x53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676" y="3933056"/>
            <a:ext cx="6070639" cy="2924944"/>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6533657"/>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stretch>
            <a:fillRect/>
          </a:stretch>
        </p:blipFill>
        <p:spPr>
          <a:xfrm>
            <a:off x="3347864" y="3645024"/>
            <a:ext cx="5796136" cy="3126144"/>
          </a:xfrm>
          <a:prstGeom prst="rect">
            <a:avLst/>
          </a:prstGeom>
        </p:spPr>
      </p:pic>
      <p:sp>
        <p:nvSpPr>
          <p:cNvPr id="4" name="Metin kutusu 3"/>
          <p:cNvSpPr txBox="1"/>
          <p:nvPr/>
        </p:nvSpPr>
        <p:spPr>
          <a:xfrm>
            <a:off x="1259632" y="151223"/>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07504" y="476672"/>
            <a:ext cx="8784976" cy="3648884"/>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müşteri ile ilişkili iletişim prosesin­de aşağıdakilerin nasıl ele alınacağı tarif edilmiş olmalıdır;</a:t>
            </a:r>
          </a:p>
          <a:p>
            <a:pPr marL="342900" lvl="0" indent="-250825" algn="just">
              <a:lnSpc>
                <a:spcPct val="107000"/>
              </a:lnSpc>
              <a:spcAft>
                <a:spcPts val="0"/>
              </a:spcAft>
              <a:buClr>
                <a:srgbClr val="FF0000"/>
              </a:buClr>
              <a:buSzPct val="72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 ile ilişkili bilgilerin alınması,</a:t>
            </a:r>
          </a:p>
          <a:p>
            <a:pPr marL="342900" lvl="0" indent="-250825" algn="just">
              <a:lnSpc>
                <a:spcPct val="107000"/>
              </a:lnSpc>
              <a:spcAft>
                <a:spcPts val="0"/>
              </a:spcAft>
              <a:buClr>
                <a:srgbClr val="FF0000"/>
              </a:buClr>
              <a:buSzPct val="72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Taleplerin, sözleşmelerin, siparişlerin, ürün ve hizmetle ilgili değişiklik­lerin alınması,</a:t>
            </a:r>
          </a:p>
          <a:p>
            <a:pPr marL="342900" lvl="0" indent="-250825" algn="just">
              <a:lnSpc>
                <a:spcPct val="107000"/>
              </a:lnSpc>
              <a:spcAft>
                <a:spcPts val="0"/>
              </a:spcAft>
              <a:buClr>
                <a:srgbClr val="FF0000"/>
              </a:buClr>
              <a:buSzPct val="72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mülkünün kontrolü ve ele alınması,</a:t>
            </a:r>
          </a:p>
          <a:p>
            <a:pPr marL="342900" lvl="0" indent="-250825" algn="just">
              <a:lnSpc>
                <a:spcPct val="107000"/>
              </a:lnSpc>
              <a:spcAft>
                <a:spcPts val="0"/>
              </a:spcAft>
              <a:buClr>
                <a:srgbClr val="FF0000"/>
              </a:buClr>
              <a:buSzPct val="72000"/>
              <a:buFont typeface="Wingdings" panose="05000000000000000000" pitchFamily="2" charset="2"/>
              <a:buChar char="Ø"/>
              <a:tabLst>
                <a:tab pos="107950" algn="l"/>
              </a:tabLst>
            </a:pPr>
            <a:r>
              <a:rPr lang="tr-TR" sz="2400" dirty="0">
                <a:latin typeface="Arial" panose="020B0604020202020204" pitchFamily="34" charset="0"/>
                <a:ea typeface="Palatino Linotype" panose="02040502050505030304" pitchFamily="18" charset="0"/>
                <a:cs typeface="Arial" panose="020B0604020202020204" pitchFamily="34" charset="0"/>
              </a:rPr>
              <a:t>Beklenmeyen durumlarla ilgili isteklerin karşılanması.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1385896"/>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384376" cy="461665"/>
          </a:xfrm>
          <a:prstGeom prst="rect">
            <a:avLst/>
          </a:prstGeom>
        </p:spPr>
        <p:txBody>
          <a:bodyPr wrap="square">
            <a:spAutoFit/>
          </a:bodyPr>
          <a:lstStyle/>
          <a:p>
            <a:pPr algn="just"/>
            <a:r>
              <a:rPr lang="tr-TR" sz="2400" b="1" dirty="0" smtClean="0"/>
              <a:t>8.2.1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91775860"/>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822214"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8.2.2 Ürün ve hizmetler için şartların tayin edilmesi</a:t>
            </a:r>
          </a:p>
          <a:p>
            <a:r>
              <a:rPr lang="tr-TR" sz="2400" dirty="0" smtClean="0">
                <a:latin typeface="Arial" panose="020B0604020202020204" pitchFamily="34" charset="0"/>
                <a:cs typeface="Arial" panose="020B0604020202020204" pitchFamily="34" charset="0"/>
              </a:rPr>
              <a:t>Müşteriye teklif edilecek ürün ve hizmetler için şartlar tayin edilirken, kuruluş aşağıdakileri güvence altına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Aşağıdakiler dahil ürün ve hizmetler için şartların tanımlandığını: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Ürüne uygulanabilir birincil ve ikincil mevzuat şartları,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Kuruluşun gerekli olduğunu düşündüğü şartları.</a:t>
            </a:r>
          </a:p>
          <a:p>
            <a:pPr>
              <a:buClr>
                <a:srgbClr val="FF0000"/>
              </a:buClr>
            </a:pPr>
            <a:r>
              <a:rPr lang="tr-TR" sz="2400" dirty="0" smtClean="0">
                <a:solidFill>
                  <a:srgbClr val="FF0000"/>
                </a:solidFill>
                <a:latin typeface="Arial" panose="020B0604020202020204" pitchFamily="34" charset="0"/>
                <a:cs typeface="Arial" panose="020B0604020202020204" pitchFamily="34" charset="0"/>
              </a:rPr>
              <a:t>b.</a:t>
            </a:r>
            <a:r>
              <a:rPr lang="tr-TR" sz="2400" dirty="0" smtClean="0">
                <a:latin typeface="Arial" panose="020B0604020202020204" pitchFamily="34" charset="0"/>
                <a:cs typeface="Arial" panose="020B0604020202020204" pitchFamily="34" charset="0"/>
              </a:rPr>
              <a:t> Kuruluşun</a:t>
            </a:r>
            <a:r>
              <a:rPr lang="tr-TR" sz="2400" dirty="0">
                <a:latin typeface="Arial" panose="020B0604020202020204" pitchFamily="34" charset="0"/>
                <a:cs typeface="Arial" panose="020B0604020202020204" pitchFamily="34" charset="0"/>
              </a:rPr>
              <a:t>, teklif ettiği ürün ve hizmetler için beyan ettiği şartları karşılayabileceğini.</a:t>
            </a:r>
          </a:p>
        </p:txBody>
      </p:sp>
      <p:pic>
        <p:nvPicPr>
          <p:cNvPr id="12290" name="Picture 2" descr="http://www.kobikocluk.com/wp-content/uploads/2014/10/bambu_isletme_kocluk_hizmeti_urun_ve_hizmet_gelisim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5" y="3573016"/>
            <a:ext cx="9144000" cy="339775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1906" y="243629"/>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705294"/>
            <a:ext cx="8856984" cy="1200329"/>
          </a:xfrm>
          <a:prstGeom prst="rect">
            <a:avLst/>
          </a:prstGeom>
        </p:spPr>
        <p:txBody>
          <a:bodyPr wrap="square">
            <a:spAutoFit/>
          </a:bodyPr>
          <a:lstStyle/>
          <a:p>
            <a:pPr marL="342900" lvl="0" indent="-342900" algn="jus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Ürünle ilgili şartların nasıl karşılandığı belirtiniz,</a:t>
            </a:r>
          </a:p>
          <a:p>
            <a:pPr marL="342900" lvl="0" indent="-342900" algn="jus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Müşteri isteklerinin nasıl karşılanacağına dair ana­liz yöntemi belirtiniz.</a:t>
            </a:r>
            <a:endParaRPr lang="tr-TR" sz="2400" dirty="0">
              <a:effectLst/>
              <a:latin typeface="Arial" panose="020B0604020202020204" pitchFamily="34" charset="0"/>
              <a:cs typeface="Arial" panose="020B0604020202020204" pitchFamily="34" charset="0"/>
            </a:endParaRPr>
          </a:p>
        </p:txBody>
      </p:sp>
      <p:pic>
        <p:nvPicPr>
          <p:cNvPr id="31748" name="Picture 4" descr="https://s-media-cache-ak0.pinimg.com/originals/b2/fa/28/b2fa285ae9f05fd08f5df189e73fb0e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28800"/>
            <a:ext cx="9144000" cy="502920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216558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6846" y="4465494"/>
            <a:ext cx="9160846" cy="2392506"/>
            <a:chOff x="-16846" y="4465494"/>
            <a:chExt cx="8381851" cy="2392506"/>
          </a:xfrm>
        </p:grpSpPr>
        <p:pic>
          <p:nvPicPr>
            <p:cNvPr id="32770" name="Picture 2" descr="http://wwwi.globalpiyasa.com/lib/Urun/670/80847f1e851b8d83c7cc6d329a6e9338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8661" y="4465494"/>
              <a:ext cx="3096344" cy="2340278"/>
            </a:xfrm>
            <a:prstGeom prst="rect">
              <a:avLst/>
            </a:prstGeom>
            <a:noFill/>
            <a:extLst>
              <a:ext uri="{909E8E84-426E-40DD-AFC4-6F175D3DCCD1}">
                <a14:hiddenFill xmlns:a14="http://schemas.microsoft.com/office/drawing/2010/main">
                  <a:solidFill>
                    <a:srgbClr val="FFFFFF"/>
                  </a:solidFill>
                </a14:hiddenFill>
              </a:ext>
            </a:extLst>
          </p:spPr>
        </p:pic>
        <p:pic>
          <p:nvPicPr>
            <p:cNvPr id="16386" name="Picture 2" descr="inceleme ile ilgili görsel sonucu&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46" y="4476750"/>
              <a:ext cx="2381250" cy="238125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nceleme ile ilgili görsel sonucu&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4404" y="4470148"/>
              <a:ext cx="2904257" cy="2335624"/>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Metin kutusu 3"/>
          <p:cNvSpPr txBox="1"/>
          <p:nvPr/>
        </p:nvSpPr>
        <p:spPr>
          <a:xfrm>
            <a:off x="1619672"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209731" y="548680"/>
            <a:ext cx="8856984" cy="4410503"/>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sunduğu ürünlerle ilgili olarak aşağıdakileri karşılamak için nasıl bir yol izlediğini göstermelidir;</a:t>
            </a:r>
          </a:p>
          <a:p>
            <a:pPr marL="342900" lvl="0" indent="-250825" algn="just">
              <a:lnSpc>
                <a:spcPct val="107000"/>
              </a:lnSpc>
              <a:spcAft>
                <a:spcPts val="0"/>
              </a:spcAft>
              <a:buClr>
                <a:srgbClr val="FF0000"/>
              </a:buClr>
              <a:buSzPct val="72000"/>
              <a:buFont typeface="Wingdings" panose="05000000000000000000" pitchFamily="2" charset="2"/>
              <a:buChar char="Ø"/>
              <a:tabLst>
                <a:tab pos="102235"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Ürünle ilgili yasal şartlar,</a:t>
            </a:r>
          </a:p>
          <a:p>
            <a:pPr marL="342900" lvl="0" indent="-250825" algn="just">
              <a:lnSpc>
                <a:spcPct val="107000"/>
              </a:lnSpc>
              <a:spcAft>
                <a:spcPts val="0"/>
              </a:spcAft>
              <a:buClr>
                <a:srgbClr val="FF0000"/>
              </a:buClr>
              <a:buSzPct val="72000"/>
              <a:buFont typeface="Wingdings" panose="05000000000000000000" pitchFamily="2" charset="2"/>
              <a:buChar char="Ø"/>
              <a:tabLst>
                <a:tab pos="102235"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Ürünle ilgili müşteri isteklerini nasıl karşılayabileceğine dair kendi içinde yaptığı analiz ve müşteri ile kurduğu iletişim.</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Burada standart tarafından aranan istek, müşterinin ilk olarak </a:t>
            </a:r>
            <a:r>
              <a:rPr lang="tr-TR" sz="2400" dirty="0" smtClean="0">
                <a:latin typeface="Arial" panose="020B0604020202020204" pitchFamily="34" charset="0"/>
                <a:ea typeface="Calibri" panose="020F0502020204030204" pitchFamily="34" charset="0"/>
                <a:cs typeface="Arial" panose="020B0604020202020204" pitchFamily="34" charset="0"/>
              </a:rPr>
              <a:t>ürününü/hizmeti </a:t>
            </a:r>
            <a:r>
              <a:rPr lang="tr-TR" sz="2400" dirty="0">
                <a:latin typeface="Arial" panose="020B0604020202020204" pitchFamily="34" charset="0"/>
                <a:ea typeface="Calibri" panose="020F0502020204030204" pitchFamily="34" charset="0"/>
                <a:cs typeface="Arial" panose="020B0604020202020204" pitchFamily="34" charset="0"/>
              </a:rPr>
              <a:t>pi­yasaya sunarken yaptığı çalışmaları kapsamaktadır. </a:t>
            </a:r>
            <a:r>
              <a:rPr lang="tr-TR" sz="24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Sipariş/Talep Geldiğinde Yapılan Gözden Geçirme Değildir.</a:t>
            </a:r>
            <a:endPar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her bir ürünü /hizmeti ile ilgili olarak bu çalışmayı nasıl yaptığı­nı göstermelidir.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9460230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384376" cy="461665"/>
          </a:xfrm>
          <a:prstGeom prst="rect">
            <a:avLst/>
          </a:prstGeom>
        </p:spPr>
        <p:txBody>
          <a:bodyPr wrap="square">
            <a:spAutoFit/>
          </a:bodyPr>
          <a:lstStyle/>
          <a:p>
            <a:pPr algn="just"/>
            <a:r>
              <a:rPr lang="tr-TR" sz="2400" b="1" dirty="0" smtClean="0"/>
              <a:t>8.2.2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9111064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572560"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8.2.3 Ürün ve hizmetler için şartların gözden geçirilmesi</a:t>
            </a:r>
          </a:p>
          <a:p>
            <a:r>
              <a:rPr lang="tr-TR" sz="2400" b="1" dirty="0" smtClean="0">
                <a:solidFill>
                  <a:srgbClr val="FF0000"/>
                </a:solidFill>
                <a:latin typeface="Arial" panose="020B0604020202020204" pitchFamily="34" charset="0"/>
                <a:cs typeface="Arial" panose="020B0604020202020204" pitchFamily="34" charset="0"/>
              </a:rPr>
              <a:t>8.2.3.1 </a:t>
            </a:r>
            <a:r>
              <a:rPr lang="tr-TR" sz="2400" dirty="0" smtClean="0">
                <a:latin typeface="Arial" panose="020B0604020202020204" pitchFamily="34" charset="0"/>
                <a:cs typeface="Arial" panose="020B0604020202020204" pitchFamily="34" charset="0"/>
              </a:rPr>
              <a:t>Kuruluş, müşteriye teklif edilecek ürün ve hizmetler için şartları karşılayabilme yeteneğine sahip olduğunu, güvence altına almalıdır. Kuruluş, müşteriye ürünü sağlamayı taahhüt etmesinden önce, aşağıdakileri içeren bir gözden geçirme yapmalıdır: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Teslimat ve teslimat sonrası faaliyetlerle ilgili şartlar dahil, müşteri tarafından belirtilen şartlar,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tarafından ifade edilmeyen ancak belirtilmiş veya amaçlanan kullanım için gerekli olan şartlar, bilindiğinde,</a:t>
            </a:r>
          </a:p>
        </p:txBody>
      </p:sp>
      <p:grpSp>
        <p:nvGrpSpPr>
          <p:cNvPr id="3" name="Grup 2"/>
          <p:cNvGrpSpPr/>
          <p:nvPr/>
        </p:nvGrpSpPr>
        <p:grpSpPr>
          <a:xfrm>
            <a:off x="0" y="3789039"/>
            <a:ext cx="9144000" cy="3085593"/>
            <a:chOff x="0" y="3549585"/>
            <a:chExt cx="7935636" cy="3325048"/>
          </a:xfrm>
        </p:grpSpPr>
        <p:pic>
          <p:nvPicPr>
            <p:cNvPr id="13314" name="Picture 2" descr="https://www.yf.com.tr/_assets/img/subpage/landing/bireysel/pay_piyasa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49585"/>
              <a:ext cx="3325047" cy="3325048"/>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https://i2.wp.com/a1capital.com.tr/wp-content/uploads/2015/12/forex1.jpg?resize=350%2C2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4023" y="3555113"/>
              <a:ext cx="4601613" cy="328686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3785652"/>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b. </a:t>
            </a:r>
            <a:r>
              <a:rPr lang="tr-TR" sz="2400" dirty="0" smtClean="0">
                <a:latin typeface="Arial" panose="020B0604020202020204" pitchFamily="34" charset="0"/>
                <a:cs typeface="Arial" panose="020B0604020202020204" pitchFamily="34" charset="0"/>
              </a:rPr>
              <a:t>Kuruluş tarafından belirtilen şartlar,</a:t>
            </a:r>
          </a:p>
          <a:p>
            <a:pPr marL="358775" indent="-358775"/>
            <a:r>
              <a:rPr lang="tr-TR" sz="2400" dirty="0" smtClean="0">
                <a:solidFill>
                  <a:srgbClr val="FF0000"/>
                </a:solidFill>
                <a:latin typeface="Arial" panose="020B0604020202020204" pitchFamily="34" charset="0"/>
                <a:cs typeface="Arial" panose="020B0604020202020204" pitchFamily="34" charset="0"/>
              </a:rPr>
              <a:t>c. </a:t>
            </a:r>
            <a:r>
              <a:rPr lang="tr-TR" sz="2400" dirty="0" smtClean="0">
                <a:latin typeface="Arial" panose="020B0604020202020204" pitchFamily="34" charset="0"/>
                <a:cs typeface="Arial" panose="020B0604020202020204" pitchFamily="34" charset="0"/>
              </a:rPr>
              <a:t>Ürün ve hizmetlere uygulanabilir birincil ve ikincil mevzuat şartları,</a:t>
            </a:r>
          </a:p>
          <a:p>
            <a:r>
              <a:rPr lang="tr-TR" sz="2400" dirty="0" smtClean="0">
                <a:solidFill>
                  <a:srgbClr val="FF0000"/>
                </a:solidFill>
                <a:latin typeface="Arial" panose="020B0604020202020204" pitchFamily="34" charset="0"/>
                <a:cs typeface="Arial" panose="020B0604020202020204" pitchFamily="34" charset="0"/>
              </a:rPr>
              <a:t>d. </a:t>
            </a:r>
            <a:r>
              <a:rPr lang="tr-TR" sz="2400" dirty="0" smtClean="0">
                <a:latin typeface="Arial" panose="020B0604020202020204" pitchFamily="34" charset="0"/>
                <a:cs typeface="Arial" panose="020B0604020202020204" pitchFamily="34" charset="0"/>
              </a:rPr>
              <a:t>Önceden ifade edilenden farklı sözleşme veya sipariş şartları. </a:t>
            </a:r>
          </a:p>
          <a:p>
            <a:r>
              <a:rPr lang="tr-TR" sz="2400" dirty="0" smtClean="0">
                <a:latin typeface="Arial" panose="020B0604020202020204" pitchFamily="34" charset="0"/>
                <a:cs typeface="Arial" panose="020B0604020202020204" pitchFamily="34" charset="0"/>
              </a:rPr>
              <a:t>Kuruluş, daha önceden tanımlanandan farklı sözleşme veya sipariş şartları ile ilgili hususların çözüldüğünü güvence altına almalıdır.</a:t>
            </a:r>
          </a:p>
          <a:p>
            <a:r>
              <a:rPr lang="tr-TR" sz="2400" dirty="0" smtClean="0">
                <a:latin typeface="Arial" panose="020B0604020202020204" pitchFamily="34" charset="0"/>
                <a:cs typeface="Arial" panose="020B0604020202020204" pitchFamily="34" charset="0"/>
              </a:rPr>
              <a:t>Müşteri, şartlarını dokümante edilmiş bir şekilde beyan etmediğinde; müşteri şartları, kabulden önce kuruluş tarafından teyit edilmelidir.</a:t>
            </a:r>
          </a:p>
        </p:txBody>
      </p:sp>
      <p:grpSp>
        <p:nvGrpSpPr>
          <p:cNvPr id="3" name="Grup 2"/>
          <p:cNvGrpSpPr/>
          <p:nvPr/>
        </p:nvGrpSpPr>
        <p:grpSpPr>
          <a:xfrm>
            <a:off x="0" y="3789040"/>
            <a:ext cx="9153128" cy="3068961"/>
            <a:chOff x="0" y="3141318"/>
            <a:chExt cx="9153128" cy="3716683"/>
          </a:xfrm>
        </p:grpSpPr>
        <p:pic>
          <p:nvPicPr>
            <p:cNvPr id="14338" name="Picture 2" descr="http://palesbiyogaz.com/wp-content/uploads/2015/02/business-semina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41318"/>
              <a:ext cx="5580112" cy="3716682"/>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https://www.yf.com.tr/_assets/img/campaigns/veri-yay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3163620"/>
              <a:ext cx="3573016" cy="369438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384537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332656"/>
            <a:ext cx="8496944" cy="1569660"/>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2.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Liderlik</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Kuruluşun </a:t>
            </a:r>
            <a:r>
              <a:rPr lang="tr-TR" sz="2400" dirty="0">
                <a:latin typeface="Arial" panose="020B0604020202020204" pitchFamily="34" charset="0"/>
                <a:ea typeface="Calibri" panose="020F0502020204030204" pitchFamily="34" charset="0"/>
                <a:cs typeface="Arial" panose="020B0604020202020204" pitchFamily="34" charset="0"/>
              </a:rPr>
              <a:t>stratejileri, politikaları, prosesleri ve kaynakları ile hedefine ula­şabilmesi için çalışanların ortak amaç ve hedefe odaklanmasının sağlanması gerekmektedir.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59394" name="Picture 2" descr="http://www.salom.com.tr/uploads/news/b_09012013q-aQDLcM2ePUSbN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37996"/>
            <a:ext cx="9143999" cy="4923667"/>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24769379"/>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İnternet ortamındaki satışlar gibi bazı durumlarda, her sipariş için resmî bir gözden geçirme pratik değildir. Bunun yerine gözden geçirme, kataloglar gibi ilgili ürün bilgilerini kapsayabilir.</a:t>
            </a:r>
            <a:r>
              <a:rPr lang="tr-TR" sz="2400" b="1" dirty="0">
                <a:latin typeface="Arial" panose="020B0604020202020204" pitchFamily="34" charset="0"/>
                <a:cs typeface="Arial" panose="020B0604020202020204" pitchFamily="34" charset="0"/>
              </a:rPr>
              <a:t> </a:t>
            </a:r>
            <a:endParaRPr lang="tr-TR" sz="2400" b="1" dirty="0" smtClean="0">
              <a:latin typeface="Arial" panose="020B0604020202020204" pitchFamily="34" charset="0"/>
              <a:cs typeface="Arial" panose="020B0604020202020204" pitchFamily="34" charset="0"/>
            </a:endParaRPr>
          </a:p>
          <a:p>
            <a:r>
              <a:rPr lang="tr-TR" sz="2400" b="1" dirty="0" smtClean="0">
                <a:solidFill>
                  <a:srgbClr val="FF0000"/>
                </a:solidFill>
                <a:latin typeface="Arial" panose="020B0604020202020204" pitchFamily="34" charset="0"/>
                <a:cs typeface="Arial" panose="020B0604020202020204" pitchFamily="34" charset="0"/>
              </a:rPr>
              <a:t>8.2.3.2</a:t>
            </a:r>
            <a:r>
              <a:rPr lang="tr-TR" sz="2400" b="1"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Kuruluş aşağıdakilerle ilgili dokümante edilmiş bilgiyi muhafaza etmelidir, uygulanabildiği şekilde:</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Gözden </a:t>
            </a:r>
            <a:r>
              <a:rPr lang="tr-TR" sz="2400" dirty="0">
                <a:latin typeface="Arial" panose="020B0604020202020204" pitchFamily="34" charset="0"/>
                <a:cs typeface="Arial" panose="020B0604020202020204" pitchFamily="34" charset="0"/>
              </a:rPr>
              <a:t>geçirme sonuçları,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a:t>
            </a:r>
            <a:r>
              <a:rPr lang="tr-TR" sz="2400" dirty="0">
                <a:latin typeface="Arial" panose="020B0604020202020204" pitchFamily="34" charset="0"/>
                <a:cs typeface="Arial" panose="020B0604020202020204" pitchFamily="34" charset="0"/>
              </a:rPr>
              <a:t>ve hizmetler için yeni şartları.</a:t>
            </a:r>
          </a:p>
          <a:p>
            <a:endParaRPr lang="tr-TR" sz="2400" dirty="0"/>
          </a:p>
        </p:txBody>
      </p:sp>
      <p:grpSp>
        <p:nvGrpSpPr>
          <p:cNvPr id="3" name="Grup 2"/>
          <p:cNvGrpSpPr/>
          <p:nvPr/>
        </p:nvGrpSpPr>
        <p:grpSpPr>
          <a:xfrm>
            <a:off x="-6020" y="3197225"/>
            <a:ext cx="9144000" cy="3645024"/>
            <a:chOff x="0" y="1745430"/>
            <a:chExt cx="10225136" cy="5112570"/>
          </a:xfrm>
        </p:grpSpPr>
        <p:pic>
          <p:nvPicPr>
            <p:cNvPr id="15362" name="Picture 2" descr="https://www.yf.com.tr/_assets/img/subpage/landing/bireysel/turev_urunle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5431"/>
              <a:ext cx="5112568" cy="511256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www.yf.com.tr/_assets/img/subpage/landing/bireysel/turev_urunle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112568" y="1745430"/>
              <a:ext cx="5112568" cy="5112569"/>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161880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araştırma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33724"/>
            <a:ext cx="9180512" cy="3724276"/>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1906" y="243629"/>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684299"/>
            <a:ext cx="9001000" cy="2463367"/>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Sipariş/Talep </a:t>
            </a:r>
            <a:r>
              <a:rPr lang="tr-TR" sz="2400" dirty="0">
                <a:latin typeface="Arial" panose="020B0604020202020204" pitchFamily="34" charset="0"/>
                <a:ea typeface="Calibri" panose="020F0502020204030204" pitchFamily="34" charset="0"/>
                <a:cs typeface="Arial" panose="020B0604020202020204" pitchFamily="34" charset="0"/>
              </a:rPr>
              <a:t>ile ilgili aşağıdaki hususların nasıl gözden geçirileceğini tanımlayınız;</a:t>
            </a:r>
          </a:p>
          <a:p>
            <a:pPr marL="263525" lvl="0" indent="-263525" algn="just">
              <a:lnSpc>
                <a:spcPct val="107000"/>
              </a:lnSpc>
              <a:spcAft>
                <a:spcPts val="0"/>
              </a:spcAft>
              <a:buClr>
                <a:srgbClr val="FF0000"/>
              </a:buClr>
              <a:buSzPct val="72000"/>
              <a:buFont typeface="Wingdings" panose="05000000000000000000" pitchFamily="2" charset="2"/>
              <a:buChar char="Ø"/>
              <a:tabLst>
                <a:tab pos="33591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Müşterinin belirlediği tüm şartlar,</a:t>
            </a:r>
          </a:p>
          <a:p>
            <a:pPr marL="263525" lvl="0" indent="-263525" algn="just">
              <a:lnSpc>
                <a:spcPct val="107000"/>
              </a:lnSpc>
              <a:spcAft>
                <a:spcPts val="0"/>
              </a:spcAft>
              <a:buClr>
                <a:srgbClr val="FF0000"/>
              </a:buClr>
              <a:buSzPct val="72000"/>
              <a:buFont typeface="Wingdings" panose="05000000000000000000" pitchFamily="2" charset="2"/>
              <a:buChar char="Ø"/>
              <a:tabLst>
                <a:tab pos="33591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Müşterinin belirtmediği ama gerekli tüm şartlar,</a:t>
            </a:r>
          </a:p>
          <a:p>
            <a:pPr marL="263525" lvl="0" indent="-263525" algn="just">
              <a:lnSpc>
                <a:spcPct val="107000"/>
              </a:lnSpc>
              <a:spcAft>
                <a:spcPts val="0"/>
              </a:spcAft>
              <a:buClr>
                <a:srgbClr val="FF0000"/>
              </a:buClr>
              <a:buSzPct val="72000"/>
              <a:buFont typeface="Wingdings" panose="05000000000000000000" pitchFamily="2" charset="2"/>
              <a:buChar char="Ø"/>
              <a:tabLst>
                <a:tab pos="335915"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şartları ve yasal gereklilikler,</a:t>
            </a:r>
          </a:p>
          <a:p>
            <a:pPr marL="263525" lvl="0" indent="-263525" algn="just">
              <a:lnSpc>
                <a:spcPct val="107000"/>
              </a:lnSpc>
              <a:spcAft>
                <a:spcPts val="0"/>
              </a:spcAft>
              <a:buClr>
                <a:srgbClr val="FF0000"/>
              </a:buClr>
              <a:buSzPct val="72000"/>
              <a:buFont typeface="Wingdings" panose="05000000000000000000" pitchFamily="2" charset="2"/>
              <a:buChar char="Ø"/>
              <a:tabLst>
                <a:tab pos="335915" algn="l"/>
              </a:tabLst>
            </a:pPr>
            <a:r>
              <a:rPr lang="tr-TR" sz="2400" dirty="0">
                <a:latin typeface="Arial" panose="020B0604020202020204" pitchFamily="34" charset="0"/>
                <a:ea typeface="Palatino Linotype" panose="02040502050505030304" pitchFamily="18" charset="0"/>
                <a:cs typeface="Arial" panose="020B0604020202020204" pitchFamily="34" charset="0"/>
              </a:rPr>
              <a:t>Sonradan belirlenen söz­leşme şartları.</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4623060"/>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11248" y="4981551"/>
            <a:ext cx="9132752" cy="1894741"/>
            <a:chOff x="11248" y="4981551"/>
            <a:chExt cx="7116528" cy="1894741"/>
          </a:xfrm>
        </p:grpSpPr>
        <p:pic>
          <p:nvPicPr>
            <p:cNvPr id="18434" name="Picture 2" descr="araştırma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8" y="4981551"/>
              <a:ext cx="3552640" cy="189474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araştırma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563888" y="4981551"/>
              <a:ext cx="3563888" cy="189474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619672"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650305"/>
            <a:ext cx="8856984" cy="443922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Sipariş geldiğinde kuruluş içinde gözden geçirilmesi gereken hususlar aşağıda belirtilmiştir;</a:t>
            </a:r>
          </a:p>
          <a:p>
            <a:pPr marL="263525" lvl="0" indent="-263525"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Teslimat da dâhil olmak üzere müşteri tarafından belirlenen şartlar,</a:t>
            </a:r>
          </a:p>
          <a:p>
            <a:pPr marL="263525" lvl="0" indent="-263525"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Müşterinin belirtmediği ama kullanım için gerekli olan gereklilikler,</a:t>
            </a:r>
          </a:p>
          <a:p>
            <a:pPr marL="263525" lvl="0" indent="-263525"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Kuruluş tarafından belirlenen şartlar,</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Ürün ve hizmet için belirlenen yasal zorunluluklar,</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Önceden belirlenenden farklı sözleşme şartları.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0479439"/>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384376" cy="461665"/>
          </a:xfrm>
          <a:prstGeom prst="rect">
            <a:avLst/>
          </a:prstGeom>
        </p:spPr>
        <p:txBody>
          <a:bodyPr wrap="square">
            <a:spAutoFit/>
          </a:bodyPr>
          <a:lstStyle/>
          <a:p>
            <a:pPr algn="just"/>
            <a:r>
              <a:rPr lang="tr-TR" sz="2400" b="1" dirty="0" smtClean="0"/>
              <a:t>8.2.3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972394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i.globalpiyasa.com/lib/Urun/670/80847f1e851b8d83c7cc6d329a6e9338_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1830"/>
            <a:ext cx="9144000" cy="5112228"/>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88640"/>
            <a:ext cx="8784976" cy="193899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8.2.4 </a:t>
            </a:r>
            <a:r>
              <a:rPr lang="tr-TR" sz="2400" b="1" dirty="0">
                <a:solidFill>
                  <a:srgbClr val="FF0000"/>
                </a:solidFill>
                <a:latin typeface="Arial" panose="020B0604020202020204" pitchFamily="34" charset="0"/>
                <a:cs typeface="Arial" panose="020B0604020202020204" pitchFamily="34" charset="0"/>
              </a:rPr>
              <a:t>Ürün ve hizmetler için şartların değişmesi</a:t>
            </a:r>
          </a:p>
          <a:p>
            <a:r>
              <a:rPr lang="tr-TR" sz="2400" dirty="0">
                <a:latin typeface="Arial" panose="020B0604020202020204" pitchFamily="34" charset="0"/>
                <a:cs typeface="Arial" panose="020B0604020202020204" pitchFamily="34" charset="0"/>
              </a:rPr>
              <a:t>Ürün veya hizmetler için şartlar değiştiğinde kuruluş, ilgili dokümante edilmiş bilginin değiştirilmiş olduğunu ve ilgili personelin değişen şartların farkında olduğunu güvence altına almalıdır</a:t>
            </a:r>
            <a:r>
              <a:rPr lang="tr-TR" sz="2400" dirty="0" smtClean="0">
                <a:latin typeface="Arial" panose="020B0604020202020204" pitchFamily="34" charset="0"/>
                <a:cs typeface="Arial" panose="020B0604020202020204" pitchFamily="34" charset="0"/>
              </a:rPr>
              <a:t>.</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ürün ve hizmetler için şartların değişmesi ile ilgili gö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087" y="0"/>
            <a:ext cx="6876256" cy="6876256"/>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45735" y="495232"/>
            <a:ext cx="8640960" cy="1569660"/>
          </a:xfrm>
          <a:prstGeom prst="rect">
            <a:avLst/>
          </a:prstGeom>
        </p:spPr>
        <p:txBody>
          <a:bodyPr wrap="square">
            <a:spAutoFit/>
          </a:bodyPr>
          <a:lstStyle/>
          <a:p>
            <a:pPr marL="342900" lvl="0" indent="-342900" algn="just">
              <a:buClr>
                <a:srgbClr val="FF0000"/>
              </a:buClr>
              <a:buFont typeface="+mj-lt"/>
              <a:buAutoNum type="arabicPeriod"/>
              <a:tabLst>
                <a:tab pos="2540" algn="l"/>
              </a:tabLst>
            </a:pPr>
            <a:r>
              <a:rPr lang="tr-TR" sz="2400" dirty="0">
                <a:latin typeface="Arial" panose="020B0604020202020204" pitchFamily="34" charset="0"/>
                <a:cs typeface="Arial" panose="020B0604020202020204" pitchFamily="34" charset="0"/>
              </a:rPr>
              <a:t>Ürün ve hizmette değişik­lik olduğunda bu değişikli­ğin nasıl yönetileceğini ta­rif ediniz,</a:t>
            </a:r>
          </a:p>
          <a:p>
            <a:pPr marL="342900" lvl="0" indent="-342900" algn="just">
              <a:buClr>
                <a:srgbClr val="FF0000"/>
              </a:buClr>
              <a:buFont typeface="+mj-lt"/>
              <a:buAutoNum type="arabicPeriod"/>
              <a:tabLst>
                <a:tab pos="2540" algn="l"/>
              </a:tabLst>
            </a:pPr>
            <a:r>
              <a:rPr lang="tr-TR" sz="2400" dirty="0">
                <a:latin typeface="Arial" panose="020B0604020202020204" pitchFamily="34" charset="0"/>
                <a:cs typeface="Arial" panose="020B0604020202020204" pitchFamily="34" charset="0"/>
              </a:rPr>
              <a:t>Değişikliklerden persone­lin nasıl haberdar edildiği­ni tanımlayınız.</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547664" y="203901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31938" y="2575207"/>
            <a:ext cx="8868554" cy="4044056"/>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tarafından, değişiklik yapıldığında ilgili personelin bundan nasıl haberdar edildiğinin yönteminin tarif edilmesi gerekmektedir.</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Müşteri isteklerindeki değişikliğin dokü­mante edilmiş olması standart tarafından </a:t>
            </a:r>
            <a:r>
              <a:rPr lang="tr-TR" sz="24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Zorunlu </a:t>
            </a:r>
            <a:r>
              <a:rPr lang="tr-TR" sz="2400" dirty="0" smtClean="0">
                <a:latin typeface="Arial" panose="020B0604020202020204" pitchFamily="34" charset="0"/>
                <a:ea typeface="Calibri" panose="020F0502020204030204" pitchFamily="34" charset="0"/>
                <a:cs typeface="Arial" panose="020B0604020202020204" pitchFamily="34" charset="0"/>
              </a:rPr>
              <a:t>olarak </a:t>
            </a:r>
            <a:r>
              <a:rPr lang="tr-TR" sz="2400" dirty="0">
                <a:latin typeface="Arial" panose="020B0604020202020204" pitchFamily="34" charset="0"/>
                <a:ea typeface="Calibri" panose="020F0502020204030204" pitchFamily="34" charset="0"/>
                <a:cs typeface="Arial" panose="020B0604020202020204" pitchFamily="34" charset="0"/>
              </a:rPr>
              <a:t>istenmektedir.</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Tarif edilen düzenlemeler doğrultusunda yapılan değişiklikle ile il­gili kayıtların tutulması </a:t>
            </a:r>
            <a:r>
              <a:rPr lang="tr-TR" sz="24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Zorunludur</a:t>
            </a:r>
            <a:r>
              <a:rPr lang="tr-TR" sz="2400" b="1" dirty="0" smtClean="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3731744"/>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528392" cy="461665"/>
          </a:xfrm>
          <a:prstGeom prst="rect">
            <a:avLst/>
          </a:prstGeom>
        </p:spPr>
        <p:txBody>
          <a:bodyPr wrap="square">
            <a:spAutoFit/>
          </a:bodyPr>
          <a:lstStyle/>
          <a:p>
            <a:pPr algn="just"/>
            <a:r>
              <a:rPr lang="tr-TR" sz="2400" b="1" dirty="0" smtClean="0"/>
              <a:t>8.2.4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0645708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ww.metro.istanbul/media/5935/resim22_399x34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6938" y="2127631"/>
            <a:ext cx="5470773" cy="4730369"/>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79512" y="188640"/>
            <a:ext cx="8784976" cy="1938992"/>
          </a:xfrm>
          <a:prstGeom prst="rect">
            <a:avLst/>
          </a:prstGeom>
        </p:spPr>
        <p:txBody>
          <a:bodyPr wrap="square">
            <a:spAutoFit/>
          </a:bodyPr>
          <a:lstStyle/>
          <a:p>
            <a:r>
              <a:rPr lang="tr-TR" sz="2400" b="1" dirty="0">
                <a:solidFill>
                  <a:srgbClr val="FF0000"/>
                </a:solidFill>
                <a:latin typeface="Arial" panose="020B0604020202020204" pitchFamily="34" charset="0"/>
                <a:cs typeface="Arial" panose="020B0604020202020204" pitchFamily="34" charset="0"/>
              </a:rPr>
              <a:t>8.3 Ürün ve hizmetlerin tasarımı ve geliştirilmesi</a:t>
            </a:r>
          </a:p>
          <a:p>
            <a:r>
              <a:rPr lang="tr-TR" sz="2400" b="1" dirty="0">
                <a:solidFill>
                  <a:srgbClr val="FF0000"/>
                </a:solidFill>
                <a:latin typeface="Arial" panose="020B0604020202020204" pitchFamily="34" charset="0"/>
                <a:cs typeface="Arial" panose="020B0604020202020204" pitchFamily="34" charset="0"/>
              </a:rPr>
              <a:t>8.3.1 Genel</a:t>
            </a:r>
          </a:p>
          <a:p>
            <a:r>
              <a:rPr lang="tr-TR" sz="2400" dirty="0">
                <a:latin typeface="Arial" panose="020B0604020202020204" pitchFamily="34" charset="0"/>
                <a:cs typeface="Arial" panose="020B0604020202020204" pitchFamily="34" charset="0"/>
              </a:rPr>
              <a:t>Kuruluş, ürün ve hizmetlerin daha sonraki sunumunu güvence altına almak için bir tasarım ve geliştirme prosesi oluşturmalı, uygulamalı ve sürekliliğini sağlamalıdır.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Metin Kutusu 2"/>
          <p:cNvSpPr txBox="1">
            <a:spLocks noChangeArrowheads="1"/>
          </p:cNvSpPr>
          <p:nvPr/>
        </p:nvSpPr>
        <p:spPr bwMode="auto">
          <a:xfrm>
            <a:off x="-2956" y="6630141"/>
            <a:ext cx="236220" cy="22098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tr-TR" sz="1000">
                <a:effectLst/>
                <a:latin typeface="Times New Roman" panose="02020603050405020304" pitchFamily="18" charset="0"/>
                <a:ea typeface="Calibri" panose="020F0502020204030204" pitchFamily="34" charset="0"/>
                <a:cs typeface="Times New Roman" panose="02020603050405020304" pitchFamily="18" charset="0"/>
              </a:rPr>
              <a:t>1</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4617256"/>
            <a:ext cx="9144000" cy="2251369"/>
            <a:chOff x="0" y="4617256"/>
            <a:chExt cx="7632848" cy="2251369"/>
          </a:xfrm>
        </p:grpSpPr>
        <p:pic>
          <p:nvPicPr>
            <p:cNvPr id="18434" name="Picture 2" descr="https://ikegitimvegelisim.files.wordpress.com/2012/02/addie_model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17256"/>
              <a:ext cx="3816424" cy="225136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ikegitimvegelisim.files.wordpress.com/2012/02/addie_model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6424" y="4617256"/>
              <a:ext cx="3816424" cy="225136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16632"/>
            <a:ext cx="8928992" cy="4524315"/>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8.3.2 Tasarım ve geliştirmenin planlanması</a:t>
            </a:r>
          </a:p>
          <a:p>
            <a:r>
              <a:rPr lang="tr-TR" sz="2400" dirty="0" smtClean="0">
                <a:latin typeface="Arial" panose="020B0604020202020204" pitchFamily="34" charset="0"/>
                <a:cs typeface="Arial" panose="020B0604020202020204" pitchFamily="34" charset="0"/>
              </a:rPr>
              <a:t>Tasarım ve geliştirmenin aşamaları ve kontrolleri tayin edilirken kuruluş aşağıdakileri değerlendirmelidir: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Tasarım ve geliştirme faaliyetlerinin yapısı, süresi ve karmaşıklığı,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Uygulanabilir tasarım ve geliştirme gözden geçirmeleri dahil, gerekli proses aşamaları,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Gerekli tasarım ve geliştirme doğrulama ve geçerli kılma faaliyetleri,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Tasarım ve geliştirme prosesinde yetki ve sorumlulukları,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hizmetlerin tasarım ve geliştirilmesi için ihtiyaç duyulan iç ve dış kaynakları,</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33469"/>
            <a:ext cx="8856984" cy="3416320"/>
          </a:xfrm>
          <a:prstGeom prst="rect">
            <a:avLst/>
          </a:prstGeom>
        </p:spPr>
        <p:txBody>
          <a:bodyPr wrap="square">
            <a:spAutoFit/>
          </a:bodyPr>
          <a:lstStyle/>
          <a:p>
            <a:pPr marL="263525" indent="-263525"/>
            <a:r>
              <a:rPr lang="tr-TR" sz="2400" dirty="0" smtClean="0">
                <a:solidFill>
                  <a:srgbClr val="FF0000"/>
                </a:solidFill>
                <a:latin typeface="Arial" panose="020B0604020202020204" pitchFamily="34" charset="0"/>
                <a:cs typeface="Arial" panose="020B0604020202020204" pitchFamily="34" charset="0"/>
              </a:rPr>
              <a:t>f. </a:t>
            </a:r>
            <a:r>
              <a:rPr lang="tr-TR" sz="2400" dirty="0" smtClean="0">
                <a:latin typeface="Arial" panose="020B0604020202020204" pitchFamily="34" charset="0"/>
                <a:cs typeface="Arial" panose="020B0604020202020204" pitchFamily="34" charset="0"/>
              </a:rPr>
              <a:t>Tasarım ve geliştirme faaliyetlerinde yer alan personel arasındaki ara yüzlerin kontrol ihtiyaçları,</a:t>
            </a:r>
          </a:p>
          <a:p>
            <a:pPr marL="263525" indent="-263525"/>
            <a:r>
              <a:rPr lang="tr-TR" sz="2400" dirty="0" smtClean="0">
                <a:solidFill>
                  <a:srgbClr val="FF0000"/>
                </a:solidFill>
                <a:latin typeface="Arial" panose="020B0604020202020204" pitchFamily="34" charset="0"/>
                <a:cs typeface="Arial" panose="020B0604020202020204" pitchFamily="34" charset="0"/>
              </a:rPr>
              <a:t>g.</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Müşteri ve kullanıcıların tasarım ve geliştirme prosesinde yer alma ihtiyaçları,</a:t>
            </a:r>
          </a:p>
          <a:p>
            <a:r>
              <a:rPr lang="tr-TR" sz="2400" dirty="0" smtClean="0">
                <a:solidFill>
                  <a:srgbClr val="FF0000"/>
                </a:solidFill>
                <a:latin typeface="Arial" panose="020B0604020202020204" pitchFamily="34" charset="0"/>
                <a:cs typeface="Arial" panose="020B0604020202020204" pitchFamily="34" charset="0"/>
              </a:rPr>
              <a:t>h.</a:t>
            </a:r>
            <a:r>
              <a:rPr lang="tr-TR" sz="2400" dirty="0" smtClean="0">
                <a:latin typeface="Arial" panose="020B0604020202020204" pitchFamily="34" charset="0"/>
                <a:cs typeface="Arial" panose="020B0604020202020204" pitchFamily="34" charset="0"/>
              </a:rPr>
              <a:t> Ürün ve hizmetlerin daha sonraki sunumu için şartları,</a:t>
            </a:r>
          </a:p>
          <a:p>
            <a:pPr marL="263525" indent="-263525"/>
            <a:r>
              <a:rPr lang="tr-TR" sz="2400" dirty="0" smtClean="0">
                <a:solidFill>
                  <a:srgbClr val="FF0000"/>
                </a:solidFill>
                <a:latin typeface="Arial" panose="020B0604020202020204" pitchFamily="34" charset="0"/>
                <a:cs typeface="Arial" panose="020B0604020202020204" pitchFamily="34" charset="0"/>
              </a:rPr>
              <a:t>i.</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prosesi için müşteri ve diğer ilgili taraflarca beklenilen kontrol seviyesi,</a:t>
            </a:r>
          </a:p>
          <a:p>
            <a:pPr marL="263525" indent="-263525"/>
            <a:r>
              <a:rPr lang="tr-TR" sz="2400" dirty="0" smtClean="0">
                <a:solidFill>
                  <a:srgbClr val="FF0000"/>
                </a:solidFill>
                <a:latin typeface="Arial" panose="020B0604020202020204" pitchFamily="34" charset="0"/>
                <a:cs typeface="Arial" panose="020B0604020202020204" pitchFamily="34" charset="0"/>
              </a:rPr>
              <a:t>j.</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şartlarının karşılandığını göstermek için ihtiyaç duyulan dokümante edilmiş bilgi.</a:t>
            </a:r>
          </a:p>
        </p:txBody>
      </p:sp>
      <p:grpSp>
        <p:nvGrpSpPr>
          <p:cNvPr id="10" name="Grup 9"/>
          <p:cNvGrpSpPr/>
          <p:nvPr/>
        </p:nvGrpSpPr>
        <p:grpSpPr>
          <a:xfrm>
            <a:off x="179511" y="3356992"/>
            <a:ext cx="8966264" cy="3501008"/>
            <a:chOff x="179511" y="3717032"/>
            <a:chExt cx="8966264" cy="3140968"/>
          </a:xfrm>
        </p:grpSpPr>
        <p:grpSp>
          <p:nvGrpSpPr>
            <p:cNvPr id="5" name="Grup 4"/>
            <p:cNvGrpSpPr/>
            <p:nvPr/>
          </p:nvGrpSpPr>
          <p:grpSpPr>
            <a:xfrm>
              <a:off x="179511" y="3717032"/>
              <a:ext cx="4597969" cy="3140968"/>
              <a:chOff x="0" y="3715055"/>
              <a:chExt cx="4226130" cy="3140968"/>
            </a:xfrm>
          </p:grpSpPr>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715055"/>
                <a:ext cx="4226130" cy="3140968"/>
              </a:xfrm>
              <a:prstGeom prst="rect">
                <a:avLst/>
              </a:prstGeom>
            </p:spPr>
          </p:pic>
          <p:pic>
            <p:nvPicPr>
              <p:cNvPr id="4" name="Resim 3"/>
              <p:cNvPicPr>
                <a:picLocks noChangeAspect="1"/>
              </p:cNvPicPr>
              <p:nvPr/>
            </p:nvPicPr>
            <p:blipFill>
              <a:blip r:embed="rId3"/>
              <a:stretch>
                <a:fillRect/>
              </a:stretch>
            </p:blipFill>
            <p:spPr>
              <a:xfrm rot="20119974">
                <a:off x="1093938" y="5361825"/>
                <a:ext cx="2067325" cy="314902"/>
              </a:xfrm>
              <a:prstGeom prst="rect">
                <a:avLst/>
              </a:prstGeom>
            </p:spPr>
          </p:pic>
        </p:grpSp>
        <p:grpSp>
          <p:nvGrpSpPr>
            <p:cNvPr id="6" name="Grup 5"/>
            <p:cNvGrpSpPr/>
            <p:nvPr/>
          </p:nvGrpSpPr>
          <p:grpSpPr>
            <a:xfrm>
              <a:off x="4747223" y="3717032"/>
              <a:ext cx="4398552" cy="3140968"/>
              <a:chOff x="4405642" y="3719009"/>
              <a:chExt cx="4226130" cy="3140968"/>
            </a:xfrm>
          </p:grpSpPr>
          <p:pic>
            <p:nvPicPr>
              <p:cNvPr id="8" name="Resim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05642" y="3719009"/>
                <a:ext cx="4226130" cy="3140968"/>
              </a:xfrm>
              <a:prstGeom prst="rect">
                <a:avLst/>
              </a:prstGeom>
            </p:spPr>
          </p:pic>
          <p:pic>
            <p:nvPicPr>
              <p:cNvPr id="9" name="Resim 8"/>
              <p:cNvPicPr>
                <a:picLocks noChangeAspect="1"/>
              </p:cNvPicPr>
              <p:nvPr/>
            </p:nvPicPr>
            <p:blipFill>
              <a:blip r:embed="rId3"/>
              <a:stretch>
                <a:fillRect/>
              </a:stretch>
            </p:blipFill>
            <p:spPr>
              <a:xfrm rot="20119974">
                <a:off x="5499580" y="5365779"/>
                <a:ext cx="2067325" cy="314902"/>
              </a:xfrm>
              <a:prstGeom prst="rect">
                <a:avLst/>
              </a:prstGeom>
            </p:spPr>
          </p:pic>
        </p:grpSp>
      </p:grpSp>
      <p:sp>
        <p:nvSpPr>
          <p:cNvPr id="11" name="Dikdörtgen 10"/>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17409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https://www.skipprichard.com/wp-content/uploads/2013/01/iStock_000012933486Small-583x3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90925"/>
            <a:ext cx="5553075" cy="3267075"/>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179512" y="188640"/>
            <a:ext cx="8784976" cy="4206280"/>
          </a:xfrm>
          <a:prstGeom prst="rect">
            <a:avLst/>
          </a:prstGeom>
        </p:spPr>
        <p:txBody>
          <a:bodyPr wrap="square">
            <a:spAutoFit/>
          </a:bodyPr>
          <a:lstStyle/>
          <a:p>
            <a:pPr indent="254000" algn="just">
              <a:spcBef>
                <a:spcPts val="1200"/>
              </a:spcBef>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gerekenler</a:t>
            </a:r>
          </a:p>
          <a:p>
            <a:pPr marL="342900" marR="25400" lvl="0" indent="-342900">
              <a:spcAft>
                <a:spcPts val="0"/>
              </a:spcAft>
              <a:buClr>
                <a:srgbClr val="FF0000"/>
              </a:buClr>
              <a:buSzPct val="100000"/>
              <a:buFont typeface="+mj-lt"/>
              <a:buAutoNum type="arabicPeriod"/>
              <a:tabLst>
                <a:tab pos="405765"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Kuruluşun </a:t>
            </a:r>
            <a:r>
              <a:rPr lang="tr-TR" sz="2400" dirty="0">
                <a:latin typeface="Arial" panose="020B0604020202020204" pitchFamily="34" charset="0"/>
                <a:ea typeface="Palatino Linotype" panose="02040502050505030304" pitchFamily="18" charset="0"/>
                <a:cs typeface="Arial" panose="020B0604020202020204" pitchFamily="34" charset="0"/>
              </a:rPr>
              <a:t>misyon, vizyon, strateji, politika ve prosesleri kuruluş içine iletilmeli,</a:t>
            </a:r>
          </a:p>
          <a:p>
            <a:pPr marL="342900" lvl="0" indent="-342900" algn="just">
              <a:spcAft>
                <a:spcPts val="44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Güven ve bütünlük kültür olarak oluşturulmalı,</a:t>
            </a:r>
          </a:p>
          <a:p>
            <a:pPr marL="342900" lvl="0" indent="-342900" algn="just">
              <a:spcAft>
                <a:spcPts val="4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genelinde kaliteye katılım teşvik edilmeli,</a:t>
            </a:r>
          </a:p>
          <a:p>
            <a:pPr marL="342900" marR="25400" lvl="0" indent="-342900">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içindeki her seviyedeki lider diğerlerine pozitif örnek teşkil et­meli,</a:t>
            </a:r>
          </a:p>
          <a:p>
            <a:pPr marL="342900" marR="25400" lvl="0" indent="-342900">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Gerekli kaynaklar, eğitim ve yetkinlik hesap verilebilir şekilde kişilere sağlanmalı,</a:t>
            </a:r>
          </a:p>
          <a:p>
            <a:pPr marL="342900" marR="25400" lvl="0" indent="-342900">
              <a:spcAft>
                <a:spcPts val="0"/>
              </a:spcAft>
              <a:buClr>
                <a:srgbClr val="FF0000"/>
              </a:buClr>
              <a:buSzPct val="100000"/>
              <a:buFont typeface="+mj-lt"/>
              <a:buAutoNum type="arabicPeriod"/>
              <a:tabLst>
                <a:tab pos="405765" algn="l"/>
              </a:tabLst>
            </a:pPr>
            <a:r>
              <a:rPr lang="tr-TR" sz="2400" dirty="0">
                <a:latin typeface="Arial" panose="020B0604020202020204" pitchFamily="34" charset="0"/>
                <a:ea typeface="Palatino Linotype" panose="02040502050505030304" pitchFamily="18" charset="0"/>
                <a:cs typeface="Arial" panose="020B0604020202020204" pitchFamily="34" charset="0"/>
              </a:rPr>
              <a:t>Ortak değerler ve etik davranış modelleri kuruluş içinde yaygınlaştırıl­malı.</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pic>
        <p:nvPicPr>
          <p:cNvPr id="6146" name="Picture 2" descr="http://www.sahrasoft.com/userfiles/makale/Musteri-takip-program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447" y="3789040"/>
            <a:ext cx="4095750" cy="3476626"/>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35271773"/>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476672"/>
            <a:ext cx="8856984" cy="4439229"/>
          </a:xfrm>
          <a:prstGeom prst="rect">
            <a:avLst/>
          </a:prstGeom>
        </p:spPr>
        <p:txBody>
          <a:bodyPr wrap="square">
            <a:spAutoFit/>
          </a:bodyPr>
          <a:lstStyle/>
          <a:p>
            <a:pPr marL="92075" algn="just">
              <a:lnSpc>
                <a:spcPct val="107000"/>
              </a:lnSpc>
              <a:buClr>
                <a:srgbClr val="000000"/>
              </a:buClr>
              <a:buSzPct val="72000"/>
              <a:tabLst>
                <a:tab pos="117475" algn="l"/>
              </a:tabLst>
            </a:pPr>
            <a:r>
              <a:rPr lang="tr-TR" sz="2400" dirty="0">
                <a:latin typeface="Arial" panose="020B0604020202020204" pitchFamily="34" charset="0"/>
                <a:cs typeface="Arial" panose="020B0604020202020204" pitchFamily="34" charset="0"/>
              </a:rPr>
              <a:t>Tasarım aşamaları ve kont­rol noktalarında aşağıdakilerin nasıl dikkate alındığı­nı belirtiniz.</a:t>
            </a:r>
          </a:p>
          <a:p>
            <a:pPr marL="342900" lvl="0" indent="-250825" algn="just">
              <a:lnSpc>
                <a:spcPct val="107000"/>
              </a:lnSpc>
              <a:spcAft>
                <a:spcPts val="0"/>
              </a:spcAft>
              <a:buClr>
                <a:srgbClr val="FF0000"/>
              </a:buClr>
              <a:buSzPct val="72000"/>
              <a:buFont typeface="Wingdings" panose="05000000000000000000" pitchFamily="2" charset="2"/>
              <a:buChar char="Ø"/>
              <a:tabLst>
                <a:tab pos="117475"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Tasarım </a:t>
            </a:r>
            <a:r>
              <a:rPr lang="tr-TR" sz="2400" dirty="0">
                <a:latin typeface="Arial" panose="020B0604020202020204" pitchFamily="34" charset="0"/>
                <a:ea typeface="Palatino Linotype" panose="02040502050505030304" pitchFamily="18" charset="0"/>
                <a:cs typeface="Arial" panose="020B0604020202020204" pitchFamily="34" charset="0"/>
              </a:rPr>
              <a:t>faaliyetinin ya­pısı süresi, karmaşıklığı</a:t>
            </a:r>
          </a:p>
          <a:p>
            <a:pPr marL="342900" lvl="0" indent="-250825" algn="just">
              <a:lnSpc>
                <a:spcPct val="107000"/>
              </a:lnSpc>
              <a:spcAft>
                <a:spcPts val="0"/>
              </a:spcAft>
              <a:buClr>
                <a:srgbClr val="FF0000"/>
              </a:buClr>
              <a:buSzPct val="72000"/>
              <a:buFont typeface="Wingdings" panose="05000000000000000000" pitchFamily="2" charset="2"/>
              <a:buChar char="Ø"/>
              <a:tabLst>
                <a:tab pos="118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Doğrulama ve geçerlilik faaliyetleri</a:t>
            </a:r>
          </a:p>
          <a:p>
            <a:pPr marL="342900" lvl="0" indent="-250825" algn="just">
              <a:lnSpc>
                <a:spcPct val="107000"/>
              </a:lnSpc>
              <a:spcAft>
                <a:spcPts val="0"/>
              </a:spcAft>
              <a:buClr>
                <a:srgbClr val="FF0000"/>
              </a:buClr>
              <a:buSzPct val="72000"/>
              <a:buFont typeface="Wingdings" panose="05000000000000000000" pitchFamily="2" charset="2"/>
              <a:buChar char="Ø"/>
              <a:tabLst>
                <a:tab pos="11747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Tasarımda görevlilerin yetki ve sorumlulukları</a:t>
            </a:r>
          </a:p>
          <a:p>
            <a:pPr marL="342900" lvl="0" indent="-250825" algn="just">
              <a:lnSpc>
                <a:spcPct val="107000"/>
              </a:lnSpc>
              <a:spcAft>
                <a:spcPts val="0"/>
              </a:spcAft>
              <a:buClr>
                <a:srgbClr val="FF0000"/>
              </a:buClr>
              <a:buSzPct val="72000"/>
              <a:buFont typeface="Wingdings" panose="05000000000000000000" pitchFamily="2" charset="2"/>
              <a:buChar char="Ø"/>
              <a:tabLst>
                <a:tab pos="118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İç ve dış kaynak gerekli­likleri</a:t>
            </a:r>
          </a:p>
          <a:p>
            <a:pPr marL="342900" lvl="0" indent="-250825" algn="just">
              <a:lnSpc>
                <a:spcPct val="107000"/>
              </a:lnSpc>
              <a:spcAft>
                <a:spcPts val="0"/>
              </a:spcAft>
              <a:buClr>
                <a:srgbClr val="FF0000"/>
              </a:buClr>
              <a:buSzPct val="72000"/>
              <a:buFont typeface="Wingdings" panose="05000000000000000000" pitchFamily="2" charset="2"/>
              <a:buChar char="Ø"/>
              <a:tabLst>
                <a:tab pos="11747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Tasarımda diğer faali­yetleri yürütülen kişile­rin yaptığı çalışmaların kontrolü</a:t>
            </a:r>
          </a:p>
          <a:p>
            <a:pPr marL="342900" lvl="0" indent="-250825" algn="just">
              <a:lnSpc>
                <a:spcPct val="107000"/>
              </a:lnSpc>
              <a:spcAft>
                <a:spcPts val="0"/>
              </a:spcAft>
              <a:buClr>
                <a:srgbClr val="FF0000"/>
              </a:buClr>
              <a:buSzPct val="72000"/>
              <a:buFont typeface="Wingdings" panose="05000000000000000000" pitchFamily="2" charset="2"/>
              <a:buChar char="Ø"/>
              <a:tabLst>
                <a:tab pos="11747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Müşterilerin veya diğer­lerinin katılımı</a:t>
            </a:r>
          </a:p>
          <a:p>
            <a:pPr marL="342900" lvl="0" indent="-250825" algn="just">
              <a:lnSpc>
                <a:spcPct val="107000"/>
              </a:lnSpc>
              <a:spcAft>
                <a:spcPts val="0"/>
              </a:spcAft>
              <a:buClr>
                <a:srgbClr val="FF0000"/>
              </a:buClr>
              <a:buSzPct val="72000"/>
              <a:buFont typeface="Wingdings" panose="05000000000000000000" pitchFamily="2" charset="2"/>
              <a:buChar char="Ø"/>
              <a:tabLst>
                <a:tab pos="118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Temin edilecek ürün/ hizmetler</a:t>
            </a:r>
          </a:p>
          <a:p>
            <a:pPr marL="342900" lvl="0" indent="-250825" algn="just">
              <a:lnSpc>
                <a:spcPct val="107000"/>
              </a:lnSpc>
              <a:spcAft>
                <a:spcPts val="0"/>
              </a:spcAft>
              <a:buClr>
                <a:srgbClr val="FF0000"/>
              </a:buClr>
              <a:buSzPct val="72000"/>
              <a:buFont typeface="Wingdings" panose="05000000000000000000" pitchFamily="2" charset="2"/>
              <a:buChar char="Ø"/>
              <a:tabLst>
                <a:tab pos="11747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 ve ilgili tarafla­rın beklediği kontrol seviyesi</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3" name="Metin kutusu 2"/>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pic>
        <p:nvPicPr>
          <p:cNvPr id="37890" name="Picture 2" descr="http://icons.iconarchive.com/icons/icons8/ios7/256/Music-Headset-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7486" y="4643169"/>
            <a:ext cx="2716514" cy="2248864"/>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http://icons.iconarchive.com/icons/icons8/ios7/256/Music-Headset-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005" y="4669657"/>
            <a:ext cx="2684518" cy="22223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icons.iconarchive.com/icons/icons8/ios7/256/Music-Headset-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9865" y="4643169"/>
            <a:ext cx="2684518" cy="22223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http://icons.iconarchive.com/icons/icons8/ios7/256/Music-Headset-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669657"/>
            <a:ext cx="2684518" cy="2222376"/>
          </a:xfrm>
          <a:prstGeom prst="rect">
            <a:avLst/>
          </a:prstGeom>
          <a:noFill/>
          <a:extLst>
            <a:ext uri="{909E8E84-426E-40DD-AFC4-6F175D3DCCD1}">
              <a14:hiddenFill xmlns:a14="http://schemas.microsoft.com/office/drawing/2010/main">
                <a:solidFill>
                  <a:srgbClr val="FFFFFF"/>
                </a:solidFill>
              </a14:hiddenFill>
            </a:ext>
          </a:extLst>
        </p:spPr>
      </p:pic>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netim Sist</a:t>
            </a:r>
            <a:r>
              <a:rPr lang="tr-TR" sz="1000" dirty="0">
                <a:latin typeface="Times New Roman" panose="02020603050405020304" pitchFamily="18" charset="0"/>
                <a:ea typeface="Calibri" panose="020F0502020204030204" pitchFamily="34" charset="0"/>
                <a:cs typeface="Times New Roman" panose="02020603050405020304" pitchFamily="18" charset="0"/>
              </a:rPr>
              <a: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930446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http://www.websodi.com/wp-content/themes/websodi/css/images/slide-img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186" y="3671982"/>
            <a:ext cx="7058025" cy="3305175"/>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403648"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0" y="543957"/>
            <a:ext cx="9036496" cy="6001643"/>
          </a:xfrm>
          <a:prstGeom prst="rect">
            <a:avLst/>
          </a:prstGeom>
        </p:spPr>
        <p:txBody>
          <a:bodyPr wrap="square">
            <a:spAutoFit/>
          </a:bodyPr>
          <a:lstStyle/>
          <a:p>
            <a:pPr marL="92075" algn="just">
              <a:buClr>
                <a:srgbClr val="000000"/>
              </a:buClr>
              <a:buSzPct val="72000"/>
              <a:tabLst>
                <a:tab pos="103505" algn="l"/>
              </a:tabLst>
            </a:pPr>
            <a:r>
              <a:rPr lang="tr-TR" sz="2400" dirty="0">
                <a:latin typeface="Arial" panose="020B0604020202020204" pitchFamily="34" charset="0"/>
                <a:cs typeface="Arial" panose="020B0604020202020204" pitchFamily="34" charset="0"/>
              </a:rPr>
              <a:t>Tasarımın aşamalarını ve kontrol noktalarını belirlerken kuru­luş aşağıdakileri dikkate aldığını göstermelidir.</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Tasarım </a:t>
            </a:r>
            <a:r>
              <a:rPr lang="tr-TR" sz="2400" dirty="0">
                <a:latin typeface="Arial" panose="020B0604020202020204" pitchFamily="34" charset="0"/>
                <a:ea typeface="Palatino Linotype" panose="02040502050505030304" pitchFamily="18" charset="0"/>
                <a:cs typeface="Arial" panose="020B0604020202020204" pitchFamily="34" charset="0"/>
              </a:rPr>
              <a:t>faaliyetinin yapısı, süresi ve karmaşıklığı,</a:t>
            </a:r>
          </a:p>
          <a:p>
            <a:pPr marL="342900" lvl="0" indent="-250825" algn="just">
              <a:spcAft>
                <a:spcPts val="0"/>
              </a:spcAft>
              <a:buClr>
                <a:srgbClr val="FF0000"/>
              </a:buClr>
              <a:buSzPct val="72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 aşamaları ve gözden geçirme safhaları,</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Doğrulama ve geçerlilik faaliyetinin aşamaları,</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 prosesinde görev alacakların yetki ve sorumlulukları,</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 için iç ve dış kaynak gereklilikleri,</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 aşamasında </a:t>
            </a:r>
            <a:r>
              <a:rPr lang="tr-TR" sz="2400" dirty="0" err="1">
                <a:latin typeface="Arial" panose="020B0604020202020204" pitchFamily="34" charset="0"/>
                <a:ea typeface="Palatino Linotype" panose="02040502050505030304" pitchFamily="18" charset="0"/>
                <a:cs typeface="Arial" panose="020B0604020202020204" pitchFamily="34" charset="0"/>
              </a:rPr>
              <a:t>arayüzlerde</a:t>
            </a:r>
            <a:r>
              <a:rPr lang="tr-TR" sz="2400" dirty="0">
                <a:latin typeface="Arial" panose="020B0604020202020204" pitchFamily="34" charset="0"/>
                <a:ea typeface="Palatino Linotype" panose="02040502050505030304" pitchFamily="18" charset="0"/>
                <a:cs typeface="Arial" panose="020B0604020202020204" pitchFamily="34" charset="0"/>
              </a:rPr>
              <a:t> görevli olan personelin yaptıkları çalışmaların kontrolü,</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Tasarım aşamasında müşterilerin veya kullanıcıların katılımı,</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hizmetlerin temin edilmesi,</a:t>
            </a:r>
          </a:p>
          <a:p>
            <a:pPr marL="342900" lvl="0" indent="-250825" algn="just">
              <a:spcAft>
                <a:spcPts val="0"/>
              </a:spcAft>
              <a:buClr>
                <a:srgbClr val="FF0000"/>
              </a:buClr>
              <a:buSzPct val="72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Müşterinin ve ilgili tarafların beklediği kontrol seviyesi.</a:t>
            </a:r>
          </a:p>
          <a:p>
            <a:pPr>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p>
          <a:p>
            <a:pPr>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 </a:t>
            </a:r>
            <a:r>
              <a:rPr lang="tr-TR" sz="2400" dirty="0">
                <a:latin typeface="Arial" panose="020B0604020202020204" pitchFamily="34" charset="0"/>
                <a:ea typeface="Calibri" panose="020F0502020204030204" pitchFamily="34" charset="0"/>
                <a:cs typeface="Arial" panose="020B0604020202020204" pitchFamily="34" charset="0"/>
              </a:rPr>
              <a:t>Tasarım ve geliştirme girdi şartlarının karşılandığına dair kayıt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r>
              <a:rPr lang="tr-TR" b="1" dirty="0">
                <a:solidFill>
                  <a:srgbClr val="FF0000"/>
                </a:solidFill>
                <a:latin typeface="Arial" panose="020B0604020202020204" pitchFamily="34" charset="0"/>
                <a:ea typeface="Palatino Linotype" panose="02040502050505030304" pitchFamily="18" charset="0"/>
                <a:cs typeface="Arial" panose="020B0604020202020204" pitchFamily="34" charset="0"/>
              </a:rPr>
              <a:t>.</a:t>
            </a:r>
            <a:endParaRPr lang="tr-TR" sz="16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7139116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784976"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8.3.3 Tasarım ve geliştirme girdileri</a:t>
            </a:r>
          </a:p>
          <a:p>
            <a:r>
              <a:rPr lang="tr-TR" sz="2400" dirty="0" smtClean="0">
                <a:latin typeface="Arial" panose="020B0604020202020204" pitchFamily="34" charset="0"/>
                <a:cs typeface="Arial" panose="020B0604020202020204" pitchFamily="34" charset="0"/>
              </a:rPr>
              <a:t>Kuruluş, tasarımı ve geliştirilmesi yapılacak belirli ürün ve hizmet tipleri için önemli şartları belirlemelidir.</a:t>
            </a:r>
          </a:p>
          <a:p>
            <a:r>
              <a:rPr lang="tr-TR" sz="2400" dirty="0" smtClean="0">
                <a:latin typeface="Arial" panose="020B0604020202020204" pitchFamily="34" charset="0"/>
                <a:cs typeface="Arial" panose="020B0604020202020204" pitchFamily="34" charset="0"/>
              </a:rPr>
              <a:t>Kuruluş aşağıdakileri değerlendirmelidir: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Fonksiyonel ve performans şartları,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Önceki benzer tasarım ve geliştirme faaliyetlerinden elde edilen bilgi,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Birincil ve ikincil mevzuat şartları,</a:t>
            </a:r>
          </a:p>
        </p:txBody>
      </p:sp>
      <p:grpSp>
        <p:nvGrpSpPr>
          <p:cNvPr id="5" name="Grup 4"/>
          <p:cNvGrpSpPr/>
          <p:nvPr/>
        </p:nvGrpSpPr>
        <p:grpSpPr>
          <a:xfrm>
            <a:off x="6339" y="3116777"/>
            <a:ext cx="9137661" cy="3782044"/>
            <a:chOff x="0" y="3077579"/>
            <a:chExt cx="10081120" cy="3782044"/>
          </a:xfrm>
        </p:grpSpPr>
        <p:pic>
          <p:nvPicPr>
            <p:cNvPr id="3" name="Picture 2" descr="https://image.slidesharecdn.com/teknoloj-ve-tasarim-yapim-kuai-1208373537234318-8/95/teknoloji-ve-tasarim-yapim-kuai-7-728.jpg?cb=12083483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77579"/>
              <a:ext cx="5040560" cy="378042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image.slidesharecdn.com/teknoloj-ve-tasarim-yapim-kuai-1208373537234318-8/95/teknoloji-ve-tasarim-yapim-kuai-7-728.jpg?cb=120834838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0560" y="3079202"/>
              <a:ext cx="5040560" cy="378042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http://img03.blogcu.com/v2/images/editor/w/e/b/webbote427/203809153907557_125985059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505199"/>
            <a:ext cx="6343650" cy="3352801"/>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16632"/>
            <a:ext cx="8928992" cy="3416320"/>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Kuruluşun uygulamayı taahhüt ettiği </a:t>
            </a:r>
            <a:r>
              <a:rPr lang="tr-TR" sz="2400" dirty="0" err="1" smtClean="0">
                <a:latin typeface="Arial" panose="020B0604020202020204" pitchFamily="34" charset="0"/>
                <a:cs typeface="Arial" panose="020B0604020202020204" pitchFamily="34" charset="0"/>
              </a:rPr>
              <a:t>standardlar</a:t>
            </a:r>
            <a:r>
              <a:rPr lang="tr-TR" sz="2400" dirty="0" smtClean="0">
                <a:latin typeface="Arial" panose="020B0604020202020204" pitchFamily="34" charset="0"/>
                <a:cs typeface="Arial" panose="020B0604020202020204" pitchFamily="34" charset="0"/>
              </a:rPr>
              <a:t> veya uygulama esasları,</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Ürün veya hizmetin yapısından kaynaklanan başarısızlığın potansiyel sonuçları.</a:t>
            </a:r>
          </a:p>
          <a:p>
            <a:r>
              <a:rPr lang="tr-TR" sz="2400" dirty="0" smtClean="0">
                <a:latin typeface="Arial" panose="020B0604020202020204" pitchFamily="34" charset="0"/>
                <a:cs typeface="Arial" panose="020B0604020202020204" pitchFamily="34" charset="0"/>
              </a:rPr>
              <a:t>Girdiler, tasarım amaçlarına uygun, tam ve başka şekilde anlaşılmayacak tarzda olmalıdır.</a:t>
            </a:r>
          </a:p>
          <a:p>
            <a:r>
              <a:rPr lang="tr-TR" sz="2400" dirty="0" smtClean="0">
                <a:latin typeface="Arial" panose="020B0604020202020204" pitchFamily="34" charset="0"/>
                <a:cs typeface="Arial" panose="020B0604020202020204" pitchFamily="34" charset="0"/>
              </a:rPr>
              <a:t>Birbiri ile çatışan tasarım ve geliştirme girdileri çözülmelidir.</a:t>
            </a:r>
          </a:p>
          <a:p>
            <a:r>
              <a:rPr lang="tr-TR" sz="2400" dirty="0" smtClean="0">
                <a:latin typeface="Arial" panose="020B0604020202020204" pitchFamily="34" charset="0"/>
                <a:cs typeface="Arial" panose="020B0604020202020204" pitchFamily="34" charset="0"/>
              </a:rPr>
              <a:t>Kuruluş, tasarım ve geliştirme girdileri ile ilgili dokümante edilmiş bilgiyi muhafaza etmelidir.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7279888"/>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m2kariyer.com/wp-content/uploads/2015/02/graphic-design-1-748x45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5654" y="3140968"/>
            <a:ext cx="7124700" cy="4286250"/>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79512" y="574746"/>
            <a:ext cx="8856984" cy="3046988"/>
          </a:xfrm>
          <a:prstGeom prst="rect">
            <a:avLst/>
          </a:prstGeom>
        </p:spPr>
        <p:txBody>
          <a:bodyPr wrap="square">
            <a:spAutoFit/>
          </a:bodyPr>
          <a:lstStyle/>
          <a:p>
            <a:pPr marL="92075">
              <a:spcBef>
                <a:spcPts val="600"/>
              </a:spcBef>
              <a:spcAft>
                <a:spcPts val="0"/>
              </a:spcAft>
              <a:buSzPct val="72000"/>
            </a:pPr>
            <a:r>
              <a:rPr lang="tr-TR" sz="2400" dirty="0">
                <a:latin typeface="Arial" panose="020B0604020202020204" pitchFamily="34" charset="0"/>
                <a:ea typeface="Calibri" panose="020F0502020204030204" pitchFamily="34" charset="0"/>
                <a:cs typeface="Arial" panose="020B0604020202020204" pitchFamily="34" charset="0"/>
              </a:rPr>
              <a:t>Kuruluş Tasarım girdilerinde aşağıdakilerin dikkate alın­masını sağlamalıdır.</a:t>
            </a:r>
          </a:p>
          <a:p>
            <a:pPr marL="285750" lvl="0" indent="-285750" algn="just">
              <a:spcAft>
                <a:spcPts val="0"/>
              </a:spcAft>
              <a:buClr>
                <a:srgbClr val="FF0000"/>
              </a:buClr>
              <a:buSzPct val="72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Fonksiyonel Şartlar ve performans şartları</a:t>
            </a:r>
          </a:p>
          <a:p>
            <a:pPr marL="285750" lvl="0" indent="-285750" algn="just">
              <a:spcAft>
                <a:spcPts val="0"/>
              </a:spcAf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Önceki tasarım ve geliş­tirme faaliyetlerinde üre­tilen bilgiler</a:t>
            </a:r>
          </a:p>
          <a:p>
            <a:pPr marL="285750" lvl="0" indent="-285750" algn="just">
              <a:spcAft>
                <a:spcPts val="0"/>
              </a:spcAf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Yasa ve yönetmelikler</a:t>
            </a:r>
          </a:p>
          <a:p>
            <a:pPr marL="285750" indent="-285750" algn="jus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Hatalı olmasından dola­yı ortaya çıkacak </a:t>
            </a:r>
            <a:r>
              <a:rPr lang="tr-TR" sz="2400" dirty="0" smtClean="0">
                <a:latin typeface="Arial" panose="020B0604020202020204" pitchFamily="34" charset="0"/>
                <a:ea typeface="Palatino Linotype" panose="02040502050505030304" pitchFamily="18" charset="0"/>
                <a:cs typeface="Arial" panose="020B0604020202020204" pitchFamily="34" charset="0"/>
              </a:rPr>
              <a:t>prob­lemler</a:t>
            </a:r>
          </a:p>
          <a:p>
            <a:pPr marL="92075" algn="just">
              <a:buClr>
                <a:srgbClr val="000000"/>
              </a:buClr>
              <a:buSzPct val="72000"/>
              <a:tabLst>
                <a:tab pos="94615" algn="l"/>
              </a:tabLst>
            </a:pPr>
            <a:r>
              <a:rPr lang="tr-TR" sz="2400" b="1" dirty="0" smtClean="0">
                <a:solidFill>
                  <a:srgbClr val="FF0000"/>
                </a:solidFill>
                <a:latin typeface="Arial" panose="020B0604020202020204" pitchFamily="34" charset="0"/>
                <a:cs typeface="Arial" panose="020B0604020202020204" pitchFamily="34" charset="0"/>
              </a:rPr>
              <a:t>Kayıt</a:t>
            </a:r>
            <a:r>
              <a:rPr lang="tr-TR" sz="2400" b="1" dirty="0">
                <a:solidFill>
                  <a:srgbClr val="FF0000"/>
                </a:solidFill>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şartlarının karşılandığına dair kayıt tutulma­sı </a:t>
            </a:r>
            <a:r>
              <a:rPr lang="tr-TR" sz="2400" b="1" dirty="0">
                <a:solidFill>
                  <a:srgbClr val="FF0000"/>
                </a:solidFill>
                <a:latin typeface="Arial" panose="020B0604020202020204" pitchFamily="34" charset="0"/>
                <a:cs typeface="Arial" panose="020B0604020202020204" pitchFamily="34" charset="0"/>
              </a:rPr>
              <a:t>Zorunludur</a:t>
            </a:r>
            <a:r>
              <a:rPr lang="tr-TR" sz="2400" b="1" dirty="0" smtClean="0">
                <a:latin typeface="Arial" panose="020B0604020202020204" pitchFamily="34" charset="0"/>
                <a:cs typeface="Arial" panose="020B0604020202020204" pitchFamily="34" charset="0"/>
              </a:rPr>
              <a:t>.</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3" name="Metin kutusu 2"/>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2896035"/>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8.3.4 Tasarım ve geliştirmenin kontrolü</a:t>
            </a:r>
          </a:p>
          <a:p>
            <a:r>
              <a:rPr lang="tr-TR" sz="2400" dirty="0" smtClean="0">
                <a:latin typeface="Arial" panose="020B0604020202020204" pitchFamily="34" charset="0"/>
                <a:cs typeface="Arial" panose="020B0604020202020204" pitchFamily="34" charset="0"/>
              </a:rPr>
              <a:t>Kuruluş, aşağıdakileri güvence altına almak için tasarım ve geliştirme prosesine kontroller uygulamalıdır: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Erişilmesi amaçlanan sonuçların tanımlandığı,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Tasarım ve geliştirme sonuçlarının şartları karşılama kabiliyetini değerlendirmek için gözden geçirmelerin yapıldığı,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Tasarım ve geliştirme çıktılarının, girdi şartlarını karşıladığını güvence altına almak için doğrulama faaliyetlerinin yapıldığı,</a:t>
            </a:r>
          </a:p>
        </p:txBody>
      </p:sp>
      <p:grpSp>
        <p:nvGrpSpPr>
          <p:cNvPr id="5" name="Grup 4"/>
          <p:cNvGrpSpPr/>
          <p:nvPr/>
        </p:nvGrpSpPr>
        <p:grpSpPr>
          <a:xfrm>
            <a:off x="-1" y="3604960"/>
            <a:ext cx="9144001" cy="3253040"/>
            <a:chOff x="-1" y="3140968"/>
            <a:chExt cx="9912082" cy="3717032"/>
          </a:xfrm>
        </p:grpSpPr>
        <p:pic>
          <p:nvPicPr>
            <p:cNvPr id="3" name="Picture 2" descr="https://image.slidesharecdn.com/teknoloji-ve-tasarm-dersi-yapm-kua-sunusu-120626054736274-5/95/teknoloji-ve-tasarm-dersi-yapm-kusag-sunusu-5-728.jpg?cb=12062353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140968"/>
              <a:ext cx="4956041" cy="37170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image.slidesharecdn.com/teknoloji-ve-tasarm-dersi-yapm-kua-sunusu-120626054736274-5/95/teknoloji-ve-tasarm-dersi-yapm-kusag-sunusu-5-728.jpg?cb=12062353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6040" y="3140968"/>
              <a:ext cx="4956041" cy="3717032"/>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784976" cy="3046988"/>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Ortaya çıkan ürün ve hizmetlerin, belirtilmiş uygulama veya amaçlanan kullanımı için şartları karşılamasını güvence altına almak için geçerli kılma faaliyetlerinin yapıldığı,</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Gözden geçirme veya doğrulama ve geçerli kılma faaliyetleri esnasında tayin edilen problemler için gerekli herhangi bir faaliyetin yapıldığı,</a:t>
            </a:r>
          </a:p>
          <a:p>
            <a:pPr marL="263525" indent="-263525"/>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Bu faaliyetlerle ilgili dokümante edilmiş bilgilerin muhafaza edildiği. </a:t>
            </a:r>
          </a:p>
        </p:txBody>
      </p:sp>
      <p:pic>
        <p:nvPicPr>
          <p:cNvPr id="23554" name="Picture 2" descr="http://mehodesign.com/TheMouseSmarty/Graphics/Images/ProjectPipeline_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708920"/>
            <a:ext cx="6391470" cy="415445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125732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156966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Tasarım ve geliştirme gözden geçirmelerinin, doğrulamalarının ve geçerli kılmalarının farklı amaçları vardır. Bu faaliyetler, kuruluşun ürün ve hizmetlerine uygunluk durumuna göre ayrı ayrı veya birlikte gerçekleştirilebilir.</a:t>
            </a:r>
            <a:endParaRPr lang="tr-TR" sz="2400" dirty="0">
              <a:latin typeface="Arial" panose="020B0604020202020204" pitchFamily="34" charset="0"/>
              <a:cs typeface="Arial" panose="020B0604020202020204" pitchFamily="34" charset="0"/>
            </a:endParaRPr>
          </a:p>
        </p:txBody>
      </p:sp>
      <p:pic>
        <p:nvPicPr>
          <p:cNvPr id="24578" name="Picture 2" descr="https://netvent.com/wp-content/uploads/2016/02/web-design-p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813" y="1438978"/>
            <a:ext cx="8155628" cy="541902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3500262"/>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www.atisoft.net.tr/atisoft-kontrol/2015/atisoft-net-tr-web-tasari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356992"/>
            <a:ext cx="5797570" cy="3832194"/>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79512" y="476672"/>
            <a:ext cx="8784976" cy="3416320"/>
          </a:xfrm>
          <a:prstGeom prst="rect">
            <a:avLst/>
          </a:prstGeom>
        </p:spPr>
        <p:txBody>
          <a:bodyPr wrap="square">
            <a:spAutoFit/>
          </a:bodyPr>
          <a:lstStyle/>
          <a:p>
            <a:pPr marR="63500">
              <a:tabLst>
                <a:tab pos="688340" algn="l"/>
                <a:tab pos="944245" algn="l"/>
                <a:tab pos="1238250" algn="l"/>
              </a:tabLst>
            </a:pPr>
            <a:r>
              <a:rPr lang="tr-TR" sz="2400" dirty="0">
                <a:latin typeface="Arial" panose="020B0604020202020204" pitchFamily="34" charset="0"/>
                <a:cs typeface="Arial" panose="020B0604020202020204" pitchFamily="34" charset="0"/>
              </a:rPr>
              <a:t>Tasarım kontrolleri belir­lenirken aşağıdakilerin dikkate alınmasını sağlayınız;</a:t>
            </a:r>
          </a:p>
          <a:p>
            <a:pPr marL="342900" lvl="0" indent="-250825" algn="just">
              <a:spcAft>
                <a:spcPts val="0"/>
              </a:spcAf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Sonuçların </a:t>
            </a:r>
            <a:r>
              <a:rPr lang="tr-TR" sz="2400" dirty="0" smtClean="0">
                <a:latin typeface="Arial" panose="020B0604020202020204" pitchFamily="34" charset="0"/>
                <a:ea typeface="Palatino Linotype" panose="02040502050505030304" pitchFamily="18" charset="0"/>
                <a:cs typeface="Arial" panose="020B0604020202020204" pitchFamily="34" charset="0"/>
              </a:rPr>
              <a:t>tanımlanması,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250825" algn="just">
              <a:spcAft>
                <a:spcPts val="0"/>
              </a:spcAf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Gözden geçirme </a:t>
            </a:r>
            <a:r>
              <a:rPr lang="tr-TR" sz="2400" dirty="0" smtClean="0">
                <a:latin typeface="Arial" panose="020B0604020202020204" pitchFamily="34" charset="0"/>
                <a:ea typeface="Palatino Linotype" panose="02040502050505030304" pitchFamily="18" charset="0"/>
                <a:cs typeface="Arial" panose="020B0604020202020204" pitchFamily="34" charset="0"/>
              </a:rPr>
              <a:t>sonuç­ları,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250825" algn="just">
              <a:spcAft>
                <a:spcPts val="0"/>
              </a:spcAft>
              <a:buClr>
                <a:srgbClr val="FF0000"/>
              </a:buClr>
              <a:buSzPct val="72000"/>
              <a:buFont typeface="Wingdings" panose="05000000000000000000" pitchFamily="2" charset="2"/>
              <a:buChar char="Ø"/>
              <a:tabLst>
                <a:tab pos="95885" algn="l"/>
              </a:tabLst>
            </a:pPr>
            <a:r>
              <a:rPr lang="tr-TR" sz="2400" dirty="0">
                <a:latin typeface="Arial" panose="020B0604020202020204" pitchFamily="34" charset="0"/>
                <a:ea typeface="Palatino Linotype" panose="02040502050505030304" pitchFamily="18" charset="0"/>
                <a:cs typeface="Arial" panose="020B0604020202020204" pitchFamily="34" charset="0"/>
              </a:rPr>
              <a:t>Doğrulamaların </a:t>
            </a:r>
            <a:r>
              <a:rPr lang="tr-TR" sz="2400" dirty="0" smtClean="0">
                <a:latin typeface="Arial" panose="020B0604020202020204" pitchFamily="34" charset="0"/>
                <a:ea typeface="Palatino Linotype" panose="02040502050505030304" pitchFamily="18" charset="0"/>
                <a:cs typeface="Arial" panose="020B0604020202020204" pitchFamily="34" charset="0"/>
              </a:rPr>
              <a:t>yapıl­ması,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250825" algn="just">
              <a:spcAft>
                <a:spcPts val="0"/>
              </a:spcAf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Geçerliliklerin </a:t>
            </a:r>
            <a:r>
              <a:rPr lang="tr-TR" sz="2400" dirty="0" smtClean="0">
                <a:latin typeface="Arial" panose="020B0604020202020204" pitchFamily="34" charset="0"/>
                <a:ea typeface="Palatino Linotype" panose="02040502050505030304" pitchFamily="18" charset="0"/>
                <a:cs typeface="Arial" panose="020B0604020202020204" pitchFamily="34" charset="0"/>
              </a:rPr>
              <a:t>yapılması,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indent="-250825" algn="just">
              <a:buClr>
                <a:srgbClr val="FF0000"/>
              </a:buClr>
              <a:buSzPct val="72000"/>
              <a:buFont typeface="Wingdings" panose="05000000000000000000" pitchFamily="2" charset="2"/>
              <a:buChar char="Ø"/>
              <a:tabLst>
                <a:tab pos="94615"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Problem çıktığında ge­rekli faaliyetlerin </a:t>
            </a:r>
            <a:r>
              <a:rPr lang="tr-TR" sz="2400" dirty="0" smtClean="0">
                <a:latin typeface="Arial" panose="020B0604020202020204" pitchFamily="34" charset="0"/>
                <a:ea typeface="Palatino Linotype" panose="02040502050505030304" pitchFamily="18" charset="0"/>
                <a:cs typeface="Arial" panose="020B0604020202020204" pitchFamily="34" charset="0"/>
              </a:rPr>
              <a:t>yürütülmesi.</a:t>
            </a:r>
            <a:r>
              <a:rPr lang="tr-TR" sz="2400" b="1" dirty="0">
                <a:latin typeface="Arial" panose="020B0604020202020204" pitchFamily="34" charset="0"/>
                <a:cs typeface="Arial" panose="020B0604020202020204" pitchFamily="34" charset="0"/>
              </a:rPr>
              <a:t> </a:t>
            </a:r>
            <a:endParaRPr lang="tr-TR" sz="2400" b="1" dirty="0" smtClean="0">
              <a:latin typeface="Arial" panose="020B0604020202020204" pitchFamily="34" charset="0"/>
              <a:cs typeface="Arial" panose="020B0604020202020204" pitchFamily="34" charset="0"/>
            </a:endParaRPr>
          </a:p>
          <a:p>
            <a:pPr marL="92075" algn="just">
              <a:buClr>
                <a:srgbClr val="000000"/>
              </a:buClr>
              <a:buSzPct val="72000"/>
              <a:tabLst>
                <a:tab pos="94615" algn="l"/>
              </a:tabLst>
            </a:pPr>
            <a:r>
              <a:rPr lang="tr-TR" sz="2400" b="1" dirty="0" smtClean="0">
                <a:solidFill>
                  <a:srgbClr val="FF0000"/>
                </a:solidFill>
                <a:latin typeface="Arial" panose="020B0604020202020204" pitchFamily="34" charset="0"/>
                <a:cs typeface="Arial" panose="020B0604020202020204" pitchFamily="34" charset="0"/>
              </a:rPr>
              <a:t>Kayıt</a:t>
            </a:r>
            <a:r>
              <a:rPr lang="tr-TR" sz="2400" b="1" dirty="0">
                <a:solidFill>
                  <a:srgbClr val="FF0000"/>
                </a:solidFill>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girdi şartlarının karşılandığına dair kayıt tu­tulması </a:t>
            </a:r>
            <a:r>
              <a:rPr lang="tr-TR" sz="2400" b="1" dirty="0">
                <a:solidFill>
                  <a:srgbClr val="FF0000"/>
                </a:solidFill>
                <a:latin typeface="Arial" panose="020B0604020202020204" pitchFamily="34" charset="0"/>
                <a:cs typeface="Arial" panose="020B0604020202020204" pitchFamily="34" charset="0"/>
              </a:rPr>
              <a:t>Zorunludur</a:t>
            </a:r>
            <a:r>
              <a:rPr lang="tr-TR" sz="2400" b="1" dirty="0" smtClean="0">
                <a:solidFill>
                  <a:srgbClr val="FF0000"/>
                </a:solidFill>
                <a:latin typeface="Arial" panose="020B0604020202020204" pitchFamily="34" charset="0"/>
                <a:cs typeface="Arial" panose="020B0604020202020204" pitchFamily="34" charset="0"/>
              </a:rPr>
              <a:t>.</a:t>
            </a:r>
            <a:endParaRPr lang="tr-TR" sz="2400" u="none" strike="noStrike" spc="0" dirty="0">
              <a:solidFill>
                <a:srgbClr val="FF0000"/>
              </a:solidFill>
              <a:effectLst/>
              <a:latin typeface="Arial" panose="020B0604020202020204" pitchFamily="34" charset="0"/>
              <a:ea typeface="Palatino Linotype" panose="02040502050505030304" pitchFamily="18" charset="0"/>
              <a:cs typeface="Arial" panose="020B0604020202020204" pitchFamily="34" charset="0"/>
            </a:endParaRPr>
          </a:p>
        </p:txBody>
      </p:sp>
      <p:sp>
        <p:nvSpPr>
          <p:cNvPr id="3" name="Metin kutusu 2"/>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0113268"/>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0" y="4970445"/>
            <a:ext cx="9141031" cy="1887555"/>
            <a:chOff x="0" y="4970445"/>
            <a:chExt cx="9141031" cy="1887555"/>
          </a:xfrm>
        </p:grpSpPr>
        <p:pic>
          <p:nvPicPr>
            <p:cNvPr id="25602" name="Picture 2" descr="http://technarts.com/content/img/gelistirm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70446"/>
              <a:ext cx="3190864" cy="18875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birom.com.tr/resimler/urun-gelistir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0864" y="4970445"/>
              <a:ext cx="2973585" cy="185580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technarts.com/content/img/gelistirm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945843" y="4970445"/>
              <a:ext cx="3195188" cy="188755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214282" y="214290"/>
            <a:ext cx="8643998" cy="4893647"/>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8.3.5 Tasarım ve geliştirme çıktıları</a:t>
            </a:r>
          </a:p>
          <a:p>
            <a:r>
              <a:rPr lang="tr-TR" sz="2400" dirty="0" smtClean="0">
                <a:latin typeface="Arial" panose="020B0604020202020204" pitchFamily="34" charset="0"/>
                <a:cs typeface="Arial" panose="020B0604020202020204" pitchFamily="34" charset="0"/>
              </a:rPr>
              <a:t>Kuruluş, tasarım ve geliştirme çıktılarının aşağıdakileri karşılamasını güvence altına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Girdi şartlarını karşıladığını,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hizmetin sunumu ile ilgili daha sonraki proseslerin uygunluğunu,</a:t>
            </a:r>
          </a:p>
          <a:p>
            <a:pPr marL="358775" indent="-358775">
              <a:buClr>
                <a:srgbClr val="FF0000"/>
              </a:buClr>
              <a:buFont typeface="+mj-lt"/>
              <a:buAutoNum type="alphaLcPeriod"/>
            </a:pPr>
            <a:r>
              <a:rPr lang="tr-TR" sz="2400" dirty="0">
                <a:latin typeface="Arial" panose="020B0604020202020204" pitchFamily="34" charset="0"/>
                <a:cs typeface="Arial" panose="020B0604020202020204" pitchFamily="34" charset="0"/>
              </a:rPr>
              <a:t>İzleme ve ölçüm şartlarını içermeli veya bunlara atıfta bulunmalı ve uygun olduğunda ürün kabul kriterlerini de içermesini,</a:t>
            </a:r>
          </a:p>
          <a:p>
            <a:pPr marL="358775" indent="-358775">
              <a:buClr>
                <a:srgbClr val="FF0000"/>
              </a:buClr>
              <a:buFont typeface="+mj-lt"/>
              <a:buAutoNum type="alphaLcPeriod"/>
            </a:pPr>
            <a:r>
              <a:rPr lang="tr-TR" sz="2400" dirty="0">
                <a:latin typeface="Arial" panose="020B0604020202020204" pitchFamily="34" charset="0"/>
                <a:cs typeface="Arial" panose="020B0604020202020204" pitchFamily="34" charset="0"/>
              </a:rPr>
              <a:t>Ürün ve hizmetlerin istenen amacı ile güvenli ve uygun kullanımı için zorunlu olan ürün özelliklerini belirtmesini.</a:t>
            </a:r>
          </a:p>
          <a:p>
            <a:r>
              <a:rPr lang="tr-TR" sz="2400" dirty="0">
                <a:latin typeface="Arial" panose="020B0604020202020204" pitchFamily="34" charset="0"/>
                <a:cs typeface="Arial" panose="020B0604020202020204" pitchFamily="34" charset="0"/>
              </a:rPr>
              <a:t>Kuruluş, tasarım ve geliştirme çıktıları ile ilgili </a:t>
            </a:r>
            <a:r>
              <a:rPr lang="tr-TR" sz="2400" dirty="0" err="1">
                <a:latin typeface="Arial" panose="020B0604020202020204" pitchFamily="34" charset="0"/>
                <a:cs typeface="Arial" panose="020B0604020202020204" pitchFamily="34" charset="0"/>
              </a:rPr>
              <a:t>dokümante</a:t>
            </a:r>
            <a:r>
              <a:rPr lang="tr-TR" sz="2400" dirty="0">
                <a:latin typeface="Arial" panose="020B0604020202020204" pitchFamily="34" charset="0"/>
                <a:cs typeface="Arial" panose="020B0604020202020204" pitchFamily="34" charset="0"/>
              </a:rPr>
              <a:t> edilmiş bilgileri muhafaza etmelidir</a:t>
            </a:r>
            <a:r>
              <a:rPr lang="tr-TR" sz="2400" dirty="0" smtClean="0">
                <a:latin typeface="Arial" panose="020B0604020202020204" pitchFamily="34" charset="0"/>
                <a:cs typeface="Arial" panose="020B0604020202020204" pitchFamily="34" charset="0"/>
              </a:rPr>
              <a:t>.</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4624"/>
            <a:ext cx="8928992" cy="1569660"/>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3. Kişilerin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Katılımı</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Kuruluşun </a:t>
            </a:r>
            <a:r>
              <a:rPr lang="tr-TR" sz="2400" dirty="0">
                <a:latin typeface="Arial" panose="020B0604020202020204" pitchFamily="34" charset="0"/>
                <a:ea typeface="Calibri" panose="020F0502020204030204" pitchFamily="34" charset="0"/>
                <a:cs typeface="Arial" panose="020B0604020202020204" pitchFamily="34" charset="0"/>
              </a:rPr>
              <a:t>hedeflerine ulaşmasında kişilerin takdir edilmesi, yüreklendirilmeleri ve yetkinliklerinin zenginleştirilmesi işleri kolaylaştıracaktır.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7170" name="Picture 2" descr="https://cdn.educa.net/img_destacados/l/Curso-Trabajo-Soci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75" y="1700808"/>
            <a:ext cx="9164151" cy="5154835"/>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02631499"/>
      </p:ext>
    </p:extLst>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tilsimwebtasarim.com/tr/wp-content/uploads/2015/10/web_tasari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77072"/>
            <a:ext cx="9144000" cy="278092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567828"/>
            <a:ext cx="8928992" cy="3648884"/>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Tasarım çıktılarında aşağıdakilerin dikkate alınma­sını </a:t>
            </a:r>
            <a:r>
              <a:rPr lang="tr-TR" sz="2400" dirty="0" smtClean="0">
                <a:latin typeface="Arial" panose="020B0604020202020204" pitchFamily="34" charset="0"/>
                <a:ea typeface="Calibri" panose="020F0502020204030204" pitchFamily="34" charset="0"/>
                <a:cs typeface="Arial" panose="020B0604020202020204" pitchFamily="34" charset="0"/>
              </a:rPr>
              <a:t>sağlayınız;</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250825"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Girdi şartlarının </a:t>
            </a:r>
            <a:r>
              <a:rPr lang="tr-TR" sz="2400" dirty="0" smtClean="0">
                <a:latin typeface="Arial" panose="020B0604020202020204" pitchFamily="34" charset="0"/>
                <a:ea typeface="Palatino Linotype" panose="02040502050505030304" pitchFamily="18" charset="0"/>
                <a:cs typeface="Arial" panose="020B0604020202020204" pitchFamily="34" charset="0"/>
              </a:rPr>
              <a:t>karşı­landığı,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250825"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Ürün/hizmet temini için proseslerin </a:t>
            </a:r>
            <a:r>
              <a:rPr lang="tr-TR" sz="2400" dirty="0" smtClean="0">
                <a:latin typeface="Arial" panose="020B0604020202020204" pitchFamily="34" charset="0"/>
                <a:ea typeface="Palatino Linotype" panose="02040502050505030304" pitchFamily="18" charset="0"/>
                <a:cs typeface="Arial" panose="020B0604020202020204" pitchFamily="34" charset="0"/>
              </a:rPr>
              <a:t>uygunluğu,</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250825"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Kabul kriterleri ve ölçme ve izleme gereklilikleri­nin </a:t>
            </a:r>
            <a:r>
              <a:rPr lang="tr-TR" sz="2400" dirty="0" smtClean="0">
                <a:latin typeface="Arial" panose="020B0604020202020204" pitchFamily="34" charset="0"/>
                <a:ea typeface="Palatino Linotype" panose="02040502050505030304" pitchFamily="18" charset="0"/>
                <a:cs typeface="Arial" panose="020B0604020202020204" pitchFamily="34" charset="0"/>
              </a:rPr>
              <a:t>tanımlanması,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indent="-250825" algn="just">
              <a:lnSpc>
                <a:spcPct val="107000"/>
              </a:lnSpc>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Ürün/hizmet karakteris­tiklerinin tanımlandığı ve güvenli </a:t>
            </a:r>
            <a:r>
              <a:rPr lang="tr-TR" sz="2400" dirty="0" smtClean="0">
                <a:latin typeface="Arial" panose="020B0604020202020204" pitchFamily="34" charset="0"/>
                <a:ea typeface="Palatino Linotype" panose="02040502050505030304" pitchFamily="18" charset="0"/>
                <a:cs typeface="Arial" panose="020B0604020202020204" pitchFamily="34" charset="0"/>
              </a:rPr>
              <a:t>olduğu.</a:t>
            </a:r>
            <a:endParaRPr lang="tr-TR" sz="2400" b="1" dirty="0" smtClean="0">
              <a:solidFill>
                <a:srgbClr val="FF0000"/>
              </a:solidFill>
              <a:latin typeface="Arial" panose="020B0604020202020204" pitchFamily="34" charset="0"/>
              <a:cs typeface="Arial" panose="020B0604020202020204" pitchFamily="34" charset="0"/>
            </a:endParaRPr>
          </a:p>
          <a:p>
            <a:pPr marL="92075" algn="just">
              <a:lnSpc>
                <a:spcPct val="107000"/>
              </a:lnSpc>
              <a:buClr>
                <a:srgbClr val="000000"/>
              </a:buClr>
              <a:buSzPct val="72000"/>
              <a:tabLst>
                <a:tab pos="245745" algn="l"/>
              </a:tabLst>
            </a:pPr>
            <a:r>
              <a:rPr lang="tr-TR" sz="2400" b="1" dirty="0" smtClean="0">
                <a:solidFill>
                  <a:srgbClr val="FF0000"/>
                </a:solidFill>
                <a:latin typeface="Arial" panose="020B0604020202020204" pitchFamily="34" charset="0"/>
                <a:cs typeface="Arial" panose="020B0604020202020204" pitchFamily="34" charset="0"/>
              </a:rPr>
              <a:t>Kayıt</a:t>
            </a:r>
            <a:r>
              <a:rPr lang="tr-TR" sz="2400" b="1" dirty="0">
                <a:solidFill>
                  <a:srgbClr val="FF0000"/>
                </a:solidFill>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girdi şartlarının karşılandığına dair kayıt tu­tulması </a:t>
            </a:r>
            <a:r>
              <a:rPr lang="tr-TR" sz="2400" b="1" dirty="0" smtClean="0">
                <a:solidFill>
                  <a:srgbClr val="FF0000"/>
                </a:solidFill>
                <a:latin typeface="Arial" panose="020B0604020202020204" pitchFamily="34" charset="0"/>
                <a:cs typeface="Arial" panose="020B0604020202020204" pitchFamily="34" charset="0"/>
              </a:rPr>
              <a:t>Zorunludur.</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25818664"/>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23884"/>
            <a:ext cx="8899748"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8.3.6 Tasarım ve geliştirme değişiklikleri</a:t>
            </a:r>
          </a:p>
          <a:p>
            <a:r>
              <a:rPr lang="tr-TR" sz="2400" dirty="0" smtClean="0">
                <a:latin typeface="Arial" panose="020B0604020202020204" pitchFamily="34" charset="0"/>
                <a:cs typeface="Arial" panose="020B0604020202020204" pitchFamily="34" charset="0"/>
              </a:rPr>
              <a:t>Kuruluş, ürün ve hizmetlerin tasarımı ve geliştirilmesi esnasında veya sonrasında gerçekleştirilen değişiklikleri, şartların karşılanmasına olumsuz bir etki olmamasını güvence altına almak için ihtiyaç duyulan derecede tanımlamalı, gözden geçirmeli ve kontrol etmelidir.</a:t>
            </a:r>
          </a:p>
        </p:txBody>
      </p:sp>
      <p:grpSp>
        <p:nvGrpSpPr>
          <p:cNvPr id="3" name="Grup 2"/>
          <p:cNvGrpSpPr/>
          <p:nvPr/>
        </p:nvGrpSpPr>
        <p:grpSpPr>
          <a:xfrm>
            <a:off x="107504" y="2273423"/>
            <a:ext cx="8971756" cy="4489327"/>
            <a:chOff x="107504" y="2273423"/>
            <a:chExt cx="8971756" cy="4489327"/>
          </a:xfrm>
        </p:grpSpPr>
        <p:pic>
          <p:nvPicPr>
            <p:cNvPr id="27650" name="Picture 2" descr="http://www.atsyazilim.com/images/m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276872"/>
              <a:ext cx="4485878" cy="448587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atsyazilim.com/images/m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593382" y="2273423"/>
              <a:ext cx="4485878" cy="448587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 4"/>
          <p:cNvGrpSpPr/>
          <p:nvPr/>
        </p:nvGrpSpPr>
        <p:grpSpPr>
          <a:xfrm>
            <a:off x="0" y="2424957"/>
            <a:ext cx="9144000" cy="4433044"/>
            <a:chOff x="0" y="2686571"/>
            <a:chExt cx="7957392" cy="4171429"/>
          </a:xfrm>
        </p:grpSpPr>
        <p:pic>
          <p:nvPicPr>
            <p:cNvPr id="3" name="Resim 2"/>
            <p:cNvPicPr>
              <a:picLocks noChangeAspect="1"/>
            </p:cNvPicPr>
            <p:nvPr/>
          </p:nvPicPr>
          <p:blipFill>
            <a:blip r:embed="rId2"/>
            <a:stretch>
              <a:fillRect/>
            </a:stretch>
          </p:blipFill>
          <p:spPr>
            <a:xfrm>
              <a:off x="0" y="2686571"/>
              <a:ext cx="3980952" cy="4171429"/>
            </a:xfrm>
            <a:prstGeom prst="rect">
              <a:avLst/>
            </a:prstGeom>
          </p:spPr>
        </p:pic>
        <p:pic>
          <p:nvPicPr>
            <p:cNvPr id="4" name="Resim 3"/>
            <p:cNvPicPr>
              <a:picLocks noChangeAspect="1"/>
            </p:cNvPicPr>
            <p:nvPr/>
          </p:nvPicPr>
          <p:blipFill>
            <a:blip r:embed="rId2"/>
            <a:stretch>
              <a:fillRect/>
            </a:stretch>
          </p:blipFill>
          <p:spPr>
            <a:xfrm flipH="1">
              <a:off x="3980952" y="2686571"/>
              <a:ext cx="3976440" cy="4171429"/>
            </a:xfrm>
            <a:prstGeom prst="rect">
              <a:avLst/>
            </a:prstGeom>
          </p:spPr>
        </p:pic>
      </p:grpSp>
      <p:sp>
        <p:nvSpPr>
          <p:cNvPr id="2" name="1 Dikdörtgen"/>
          <p:cNvSpPr/>
          <p:nvPr/>
        </p:nvSpPr>
        <p:spPr>
          <a:xfrm>
            <a:off x="179512" y="116632"/>
            <a:ext cx="8964488" cy="2308324"/>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Kuruluş aşağıdakilerle ilgili dokümante edilmiş bilgileri muhafaza etmelidir: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Tasarım ve geliştirme değişiklikleri,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Gözden geçirme sonuçları,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Değişiklik yetkisi,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Olumsuz etkileri önlemek için yapılan faaliyetler.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19938430"/>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s://3.bp.blogspot.com/-DK4348tj_Qg/WMDbiOF9nzI/AAAAAAAAabE/RV05T7gVn9cyrV-y485aGufwYE81vzrJQCLcB/s1600/web-tasarim-ucu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4" y="4365104"/>
            <a:ext cx="9156254" cy="2492896"/>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567828"/>
            <a:ext cx="8856984" cy="3940694"/>
          </a:xfrm>
          <a:prstGeom prst="rect">
            <a:avLst/>
          </a:prstGeom>
        </p:spPr>
        <p:txBody>
          <a:bodyPr wrap="square">
            <a:spAutoFit/>
          </a:bodyPr>
          <a:lstStyle/>
          <a:p>
            <a:pPr marL="342900" lvl="0" indent="-342900" algn="just">
              <a:spcAft>
                <a:spcPts val="0"/>
              </a:spcAft>
              <a:buClr>
                <a:srgbClr val="FF0000"/>
              </a:buClr>
              <a:buFont typeface="+mj-lt"/>
              <a:buAutoNum type="arabicPeriod"/>
              <a:tabLst>
                <a:tab pos="128270" algn="l"/>
              </a:tabLst>
            </a:pPr>
            <a:r>
              <a:rPr lang="tr-TR" sz="2400" dirty="0" smtClean="0">
                <a:latin typeface="Arial" panose="020B0604020202020204" pitchFamily="34" charset="0"/>
                <a:cs typeface="Arial" panose="020B0604020202020204" pitchFamily="34" charset="0"/>
              </a:rPr>
              <a:t>Tasarım gözden geçirme ve değişiklik kontrolünde ürünün uygunluk kriterle­rine uyduğunu güvence altına alınız,</a:t>
            </a:r>
          </a:p>
          <a:p>
            <a:pPr marL="342900" lvl="0" indent="-342900" algn="just">
              <a:spcAft>
                <a:spcPts val="0"/>
              </a:spcAft>
              <a:buClr>
                <a:srgbClr val="FF0000"/>
              </a:buClr>
              <a:buFont typeface="+mj-lt"/>
              <a:buAutoNum type="arabicPeriod"/>
              <a:tabLst>
                <a:tab pos="129540" algn="l"/>
              </a:tabLst>
            </a:pPr>
            <a:r>
              <a:rPr lang="tr-TR" sz="2400" dirty="0" smtClean="0">
                <a:latin typeface="Arial" panose="020B0604020202020204" pitchFamily="34" charset="0"/>
                <a:cs typeface="Arial" panose="020B0604020202020204" pitchFamily="34" charset="0"/>
              </a:rPr>
              <a:t>Değişikliklerle ilgili kont­rollerde aşağıdakilerin dikkate alınmasını sağlayınız;</a:t>
            </a:r>
          </a:p>
          <a:p>
            <a:pPr marL="342900" lvl="0" indent="-250825" algn="just">
              <a:lnSpc>
                <a:spcPct val="107000"/>
              </a:lnSpc>
              <a:spcAft>
                <a:spcPts val="0"/>
              </a:spcAft>
              <a:buClr>
                <a:srgbClr val="FF0000"/>
              </a:buClr>
              <a:buSzPct val="72000"/>
              <a:buFont typeface="Wingdings" panose="05000000000000000000" pitchFamily="2" charset="2"/>
              <a:buChar char="Ø"/>
              <a:tabLst>
                <a:tab pos="95885"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Değişiklikler</a:t>
            </a:r>
          </a:p>
          <a:p>
            <a:pPr marL="342900" lvl="0" indent="-250825" algn="just">
              <a:lnSpc>
                <a:spcPct val="107000"/>
              </a:lnSpc>
              <a:spcAft>
                <a:spcPts val="0"/>
              </a:spcAft>
              <a:buClr>
                <a:srgbClr val="FF0000"/>
              </a:buClr>
              <a:buSzPct val="72000"/>
              <a:buFont typeface="Wingdings" panose="05000000000000000000" pitchFamily="2" charset="2"/>
              <a:buChar char="Ø"/>
              <a:tabLst>
                <a:tab pos="92710"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Gözden </a:t>
            </a:r>
            <a:r>
              <a:rPr lang="tr-TR" sz="2400" dirty="0">
                <a:latin typeface="Arial" panose="020B0604020202020204" pitchFamily="34" charset="0"/>
                <a:ea typeface="Palatino Linotype" panose="02040502050505030304" pitchFamily="18" charset="0"/>
                <a:cs typeface="Arial" panose="020B0604020202020204" pitchFamily="34" charset="0"/>
              </a:rPr>
              <a:t>geçirme sonuç­ları</a:t>
            </a:r>
          </a:p>
          <a:p>
            <a:pPr marL="342900" lvl="0" indent="-250825" algn="just">
              <a:lnSpc>
                <a:spcPct val="107000"/>
              </a:lnSpc>
              <a:spcAft>
                <a:spcPts val="0"/>
              </a:spcAft>
              <a:buClr>
                <a:srgbClr val="FF0000"/>
              </a:buClr>
              <a:buSzPct val="72000"/>
              <a:buFont typeface="Wingdings" panose="05000000000000000000" pitchFamily="2" charset="2"/>
              <a:buChar char="Ø"/>
              <a:tabLst>
                <a:tab pos="92710" algn="l"/>
              </a:tabLst>
            </a:pPr>
            <a:r>
              <a:rPr lang="tr-TR" sz="2400" dirty="0">
                <a:latin typeface="Arial" panose="020B0604020202020204" pitchFamily="34" charset="0"/>
                <a:ea typeface="Palatino Linotype" panose="02040502050505030304" pitchFamily="18" charset="0"/>
                <a:cs typeface="Arial" panose="020B0604020202020204" pitchFamily="34" charset="0"/>
              </a:rPr>
              <a:t>Yetkilendirme</a:t>
            </a:r>
          </a:p>
          <a:p>
            <a:pPr marL="342900" indent="-250825" algn="just">
              <a:lnSpc>
                <a:spcPct val="107000"/>
              </a:lnSpc>
              <a:buClr>
                <a:srgbClr val="FF0000"/>
              </a:buClr>
              <a:buSzPct val="72000"/>
              <a:buFont typeface="Wingdings" panose="05000000000000000000" pitchFamily="2" charset="2"/>
              <a:buChar char="Ø"/>
              <a:tabLst>
                <a:tab pos="92710" algn="l"/>
              </a:tabLst>
            </a:pPr>
            <a:r>
              <a:rPr lang="tr-TR" sz="2400" dirty="0">
                <a:latin typeface="Arial" panose="020B0604020202020204" pitchFamily="34" charset="0"/>
                <a:ea typeface="Palatino Linotype" panose="02040502050505030304" pitchFamily="18" charset="0"/>
                <a:cs typeface="Arial" panose="020B0604020202020204" pitchFamily="34" charset="0"/>
              </a:rPr>
              <a:t>Olumsuz durumlarda yürütülecek faaliyetler</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r>
              <a:rPr lang="tr-TR" sz="2400" b="1" dirty="0">
                <a:solidFill>
                  <a:srgbClr val="FF0000"/>
                </a:solidFill>
                <a:latin typeface="Arial" panose="020B0604020202020204" pitchFamily="34" charset="0"/>
                <a:cs typeface="Arial" panose="020B0604020202020204" pitchFamily="34" charset="0"/>
              </a:rPr>
              <a:t> </a:t>
            </a:r>
            <a:endParaRPr lang="tr-TR" sz="2400" b="1" dirty="0" smtClean="0">
              <a:solidFill>
                <a:srgbClr val="FF0000"/>
              </a:solidFill>
              <a:latin typeface="Arial" panose="020B0604020202020204" pitchFamily="34" charset="0"/>
              <a:cs typeface="Arial" panose="020B0604020202020204" pitchFamily="34" charset="0"/>
            </a:endParaRPr>
          </a:p>
          <a:p>
            <a:pPr marL="92075" algn="just">
              <a:lnSpc>
                <a:spcPct val="107000"/>
              </a:lnSpc>
              <a:buClr>
                <a:srgbClr val="000000"/>
              </a:buClr>
              <a:buSzPct val="72000"/>
              <a:tabLst>
                <a:tab pos="92710" algn="l"/>
              </a:tabLst>
            </a:pPr>
            <a:r>
              <a:rPr lang="tr-TR" sz="2400" b="1" dirty="0" smtClean="0">
                <a:solidFill>
                  <a:srgbClr val="FF0000"/>
                </a:solidFill>
                <a:latin typeface="Arial" panose="020B0604020202020204" pitchFamily="34" charset="0"/>
                <a:cs typeface="Arial" panose="020B0604020202020204" pitchFamily="34" charset="0"/>
              </a:rPr>
              <a:t>Kayıt</a:t>
            </a:r>
            <a:r>
              <a:rPr lang="tr-TR" sz="2400" b="1" dirty="0">
                <a:solidFill>
                  <a:srgbClr val="FF0000"/>
                </a:solidFill>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Tasarım ve geliştirme girdi şartlarının karşılandığına dair kayıt tu­tulması </a:t>
            </a:r>
            <a:r>
              <a:rPr lang="tr-TR" sz="2400" b="1" dirty="0">
                <a:solidFill>
                  <a:srgbClr val="FF0000"/>
                </a:solidFill>
                <a:latin typeface="Arial" panose="020B0604020202020204" pitchFamily="34" charset="0"/>
                <a:cs typeface="Arial" panose="020B0604020202020204" pitchFamily="34" charset="0"/>
              </a:rPr>
              <a:t>Zorunludur</a:t>
            </a:r>
            <a:r>
              <a:rPr lang="tr-TR" sz="2400" b="1" dirty="0" smtClean="0">
                <a:solidFill>
                  <a:srgbClr val="FF0000"/>
                </a:solidFill>
                <a:latin typeface="Arial" panose="020B0604020202020204" pitchFamily="34" charset="0"/>
                <a:cs typeface="Arial" panose="020B0604020202020204" pitchFamily="34" charset="0"/>
              </a:rPr>
              <a:t>.</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63944263"/>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221198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415498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8.4 Dışarıdan tedarik edilen proses, ürün ve hizmetlerin kontrolü</a:t>
            </a:r>
          </a:p>
          <a:p>
            <a:r>
              <a:rPr lang="tr-TR" sz="2400" b="1" dirty="0" smtClean="0">
                <a:solidFill>
                  <a:srgbClr val="FF0000"/>
                </a:solidFill>
                <a:latin typeface="Arial" panose="020B0604020202020204" pitchFamily="34" charset="0"/>
                <a:cs typeface="Arial" panose="020B0604020202020204" pitchFamily="34" charset="0"/>
              </a:rPr>
              <a:t>8.4.1 Genel</a:t>
            </a:r>
          </a:p>
          <a:p>
            <a:r>
              <a:rPr lang="tr-TR" sz="2400" dirty="0" smtClean="0">
                <a:latin typeface="Arial" panose="020B0604020202020204" pitchFamily="34" charset="0"/>
                <a:cs typeface="Arial" panose="020B0604020202020204" pitchFamily="34" charset="0"/>
              </a:rPr>
              <a:t>Kuruluş, dışarıdan tedarik edilen proses, ürün ve hizmetlerin şartlara uygun olmasını güvence altına almalıdır.</a:t>
            </a:r>
          </a:p>
          <a:p>
            <a:r>
              <a:rPr lang="tr-TR" sz="2400" dirty="0" smtClean="0">
                <a:latin typeface="Arial" panose="020B0604020202020204" pitchFamily="34" charset="0"/>
                <a:cs typeface="Arial" panose="020B0604020202020204" pitchFamily="34" charset="0"/>
              </a:rPr>
              <a:t>Kuruluş, aşağıdaki durumlarda, dışarıdan tedarik edilen proses, ürün ve hizmetlere uygulanacak kontrolleri tayin etmelidir: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Dış tedarikçilerden gelen ürün ve hizmetlerin, kuruluşun kendi ürün ve hizmetleri ile birleştirilmesi amaçlandığında,</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hizmetler, kuruluş adına dış tedarikçiler tarafından doğrudan müşteri/müşterilere tedarik edilirse,</a:t>
            </a:r>
          </a:p>
        </p:txBody>
      </p:sp>
      <p:grpSp>
        <p:nvGrpSpPr>
          <p:cNvPr id="3" name="Grup 2"/>
          <p:cNvGrpSpPr/>
          <p:nvPr/>
        </p:nvGrpSpPr>
        <p:grpSpPr>
          <a:xfrm>
            <a:off x="1" y="4149080"/>
            <a:ext cx="9144000" cy="2711812"/>
            <a:chOff x="0" y="3425957"/>
            <a:chExt cx="10301401" cy="3434935"/>
          </a:xfrm>
        </p:grpSpPr>
        <p:pic>
          <p:nvPicPr>
            <p:cNvPr id="29698" name="Picture 2" descr="https://www.turcert.com/images/iso9001/ISO-9001-D-Kaynakl-Dokman-Liste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25957"/>
              <a:ext cx="5148064" cy="343204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www.turcert.com/images/iso9001/ISO-9001-D-Kaynakl-Dokman-Liste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148064" y="3428849"/>
              <a:ext cx="5153337" cy="343204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092187"/>
            <a:ext cx="9144000" cy="3766118"/>
            <a:chOff x="0" y="3092187"/>
            <a:chExt cx="7488832" cy="3766118"/>
          </a:xfrm>
        </p:grpSpPr>
        <p:pic>
          <p:nvPicPr>
            <p:cNvPr id="30724" name="Picture 4" descr="http://www.orsaproje.com/images/kalite-kontrol/buyuk/kalite-kontro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92187"/>
              <a:ext cx="3744416" cy="37658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www.orsaproje.com/images/kalite-kontrol/buyuk/kalite-kontro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744416" y="3092492"/>
              <a:ext cx="3744416" cy="376581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48270"/>
            <a:ext cx="8856984" cy="3046988"/>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c.</a:t>
            </a:r>
            <a:r>
              <a:rPr lang="tr-TR" sz="2400" dirty="0" smtClean="0">
                <a:latin typeface="Arial" panose="020B0604020202020204" pitchFamily="34" charset="0"/>
                <a:cs typeface="Arial" panose="020B0604020202020204" pitchFamily="34" charset="0"/>
              </a:rPr>
              <a:t> Kuruluşun kararı ile bir proses veya prosesin bir bölümü, dış tedarikçi tarafından tedarik edildiğinde.</a:t>
            </a:r>
          </a:p>
          <a:p>
            <a:r>
              <a:rPr lang="tr-TR" sz="2400" dirty="0" smtClean="0">
                <a:latin typeface="Arial" panose="020B0604020202020204" pitchFamily="34" charset="0"/>
                <a:cs typeface="Arial" panose="020B0604020202020204" pitchFamily="34" charset="0"/>
              </a:rPr>
              <a:t>Kuruluş, dış tedarikçilerin proses, ürün ve hizmetleri tedarik etme yeteneklerini temel alarak, şartlara göre, değerlendirmek, seçmek, performanslarını izlemek ve yeniden değerlendirmek için kriterler tayin etmeli ve uygulamalıdır. Kuruluş, bu faaliyetler ve değerlendirme sonucunda ihtiyaç duyulan faaliyetlerle ilgili </a:t>
            </a:r>
            <a:r>
              <a:rPr lang="tr-TR" sz="2400" b="1" dirty="0" smtClean="0">
                <a:solidFill>
                  <a:srgbClr val="FF0000"/>
                </a:solidFill>
                <a:latin typeface="Arial" panose="020B0604020202020204" pitchFamily="34" charset="0"/>
                <a:cs typeface="Arial" panose="020B0604020202020204" pitchFamily="34" charset="0"/>
              </a:rPr>
              <a:t>dokümante edilmiş bilgileri muhafaza etmelidir.</a:t>
            </a:r>
            <a:endParaRPr lang="tr-TR" sz="2400" b="1" dirty="0">
              <a:solidFill>
                <a:srgbClr val="FF0000"/>
              </a:solidFill>
              <a:latin typeface="Arial" panose="020B060402020202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07607630"/>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1" y="997346"/>
            <a:ext cx="9133950" cy="5851571"/>
          </a:xfrm>
          <a:prstGeom prst="rect">
            <a:avLst/>
          </a:prstGeom>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567828"/>
            <a:ext cx="8784976" cy="1938992"/>
          </a:xfrm>
          <a:prstGeom prst="rect">
            <a:avLst/>
          </a:prstGeom>
        </p:spPr>
        <p:txBody>
          <a:bodyPr wrap="square">
            <a:spAutoFit/>
          </a:bodyPr>
          <a:lstStyle/>
          <a:p>
            <a:pPr marL="342900" lvl="0" indent="-342900" algn="just">
              <a:spcAft>
                <a:spcPts val="0"/>
              </a:spcAft>
              <a:buClr>
                <a:srgbClr val="FF0000"/>
              </a:buClr>
              <a:buFont typeface="+mj-lt"/>
              <a:buAutoNum type="arabicPeriod"/>
              <a:tabLst>
                <a:tab pos="128270" algn="l"/>
              </a:tabLst>
            </a:pPr>
            <a:r>
              <a:rPr lang="tr-TR" sz="2400" dirty="0">
                <a:latin typeface="Arial" panose="020B0604020202020204" pitchFamily="34" charset="0"/>
                <a:cs typeface="Arial" panose="020B0604020202020204" pitchFamily="34" charset="0"/>
              </a:rPr>
              <a:t>Dışarıdan temin edilen uygun ürün, proses, hiz­metin kontrol kriterlerini belirleyiniz.</a:t>
            </a:r>
          </a:p>
          <a:p>
            <a:pPr marL="342900" lvl="0" indent="-342900" algn="just">
              <a:spcAft>
                <a:spcPts val="0"/>
              </a:spcAf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Ürün, hizmet, proses için kontrol yöntemini belirtiniz</a:t>
            </a:r>
          </a:p>
          <a:p>
            <a:pPr marL="342900" lvl="0" indent="-342900" algn="just">
              <a:spcAft>
                <a:spcPts val="0"/>
              </a:spcAft>
              <a:buClr>
                <a:srgbClr val="FF0000"/>
              </a:buClr>
              <a:buFont typeface="+mj-lt"/>
              <a:buAutoNum type="arabicPeriod"/>
              <a:tabLst>
                <a:tab pos="141605" algn="l"/>
              </a:tabLst>
            </a:pPr>
            <a:r>
              <a:rPr lang="tr-TR" sz="2400" dirty="0">
                <a:latin typeface="Arial" panose="020B0604020202020204" pitchFamily="34" charset="0"/>
                <a:cs typeface="Arial" panose="020B0604020202020204" pitchFamily="34" charset="0"/>
              </a:rPr>
              <a:t>Tedarikçi seçme yöntemi­ni belirleyiniz</a:t>
            </a:r>
          </a:p>
          <a:p>
            <a:pPr marL="342900" lvl="0" indent="-342900" algn="just">
              <a:spcAft>
                <a:spcPts val="0"/>
              </a:spcAft>
              <a:buClr>
                <a:srgbClr val="FF0000"/>
              </a:buClr>
              <a:buFont typeface="+mj-lt"/>
              <a:buAutoNum type="arabicPeriod"/>
              <a:tabLst>
                <a:tab pos="141605" algn="l"/>
              </a:tabLst>
            </a:pPr>
            <a:r>
              <a:rPr lang="tr-TR" sz="2400" dirty="0">
                <a:latin typeface="Arial" panose="020B0604020202020204" pitchFamily="34" charset="0"/>
                <a:cs typeface="Arial" panose="020B0604020202020204" pitchFamily="34" charset="0"/>
              </a:rPr>
              <a:t>Tedarikçinin performan­sını </a:t>
            </a:r>
            <a:r>
              <a:rPr lang="tr-TR" sz="2400" dirty="0" smtClean="0">
                <a:latin typeface="Arial" panose="020B0604020202020204" pitchFamily="34" charset="0"/>
                <a:cs typeface="Arial" panose="020B0604020202020204" pitchFamily="34" charset="0"/>
              </a:rPr>
              <a:t>izleyiniz </a:t>
            </a:r>
            <a:r>
              <a:rPr lang="tr-TR" sz="2400" dirty="0">
                <a:latin typeface="Arial" panose="020B0604020202020204" pitchFamily="34" charset="0"/>
                <a:cs typeface="Arial" panose="020B0604020202020204" pitchFamily="34" charset="0"/>
              </a:rPr>
              <a:t>ve değerlendiriniz.</a:t>
            </a:r>
            <a:endParaRPr lang="tr-TR" sz="2400" dirty="0">
              <a:effectLst/>
              <a:latin typeface="Arial" panose="020B060402020202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9175297"/>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578297"/>
            <a:ext cx="8856984" cy="3648884"/>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dışarıdan alman ürün, hizmet ve proses için aşağıdaki yöntemler­den her biri için hangi kontrol yöntemini uyguladığını </a:t>
            </a:r>
            <a:r>
              <a:rPr lang="tr-TR" sz="2400" dirty="0" smtClean="0">
                <a:latin typeface="Arial" panose="020B0604020202020204" pitchFamily="34" charset="0"/>
                <a:ea typeface="Calibri" panose="020F0502020204030204" pitchFamily="34" charset="0"/>
                <a:cs typeface="Arial" panose="020B0604020202020204" pitchFamily="34" charset="0"/>
              </a:rPr>
              <a:t>belirtmelidir;</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Kuruluşun ürün ve hizmetine doğrudan katılacak olan ürün ve hizmet­ler için kullanılan kontrol yöntemleri,</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Doğrudan müşteriye kuruluş adına verilen ürün ve hizmetlerin kont­rolünde kullanılan kontrol yöntemleri,</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Kararı kuruluş tarafından verilen proses veya prosesin bir kısmı için kul­lanılan kontrol yöntemleri</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3" name="Metin kutusu 2"/>
          <p:cNvSpPr txBox="1"/>
          <p:nvPr/>
        </p:nvSpPr>
        <p:spPr>
          <a:xfrm>
            <a:off x="1403648"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pic>
        <p:nvPicPr>
          <p:cNvPr id="44034" name="Picture 2" descr="http://www.borusanlimani.com/images/slider/yonetimSistemleri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077072"/>
            <a:ext cx="6682528" cy="278092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595313"/>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4474826"/>
            <a:ext cx="9144000" cy="2407425"/>
            <a:chOff x="0" y="4474826"/>
            <a:chExt cx="7200800" cy="2407425"/>
          </a:xfrm>
        </p:grpSpPr>
        <p:pic>
          <p:nvPicPr>
            <p:cNvPr id="43010" name="Picture 2" descr="http://g02.s.alicdn.com/kf/HTB1tL_2PXXXXXbhapXXq6xXFXXXR/226237375/HTB1tL_2PXXXXXbhapXXq6xXFXXX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74826"/>
              <a:ext cx="3600400" cy="240146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g02.s.alicdn.com/kf/HTB1tL_2PXXXXXbhapXXq6xXFXXXR/226237375/HTB1tL_2PXXXXXbhapXXq6xXFXXX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600400" y="4480784"/>
              <a:ext cx="3600400" cy="240146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Dikdörtgen 1"/>
          <p:cNvSpPr/>
          <p:nvPr/>
        </p:nvSpPr>
        <p:spPr>
          <a:xfrm>
            <a:off x="107504" y="188640"/>
            <a:ext cx="8856984" cy="4361707"/>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 </a:t>
            </a:r>
            <a:r>
              <a:rPr lang="tr-TR" sz="2400" dirty="0">
                <a:latin typeface="Arial" panose="020B0604020202020204" pitchFamily="34" charset="0"/>
                <a:ea typeface="Calibri" panose="020F0502020204030204" pitchFamily="34" charset="0"/>
                <a:cs typeface="Arial" panose="020B0604020202020204" pitchFamily="34" charset="0"/>
              </a:rPr>
              <a:t>tedarikçiyi seçmedeki kriterlerinin neler olduğunu belirtmelidir. Kuruluş tedarikçinin değerlendirilmesi, seçilmesi, performansının izlen­mesi ve tekrar değerlendirilmesi ile ilgili yapısını belirlemelidir. Kurulu­şun bu değerlendirmeyi ürün ve hizmetler için ayrı olarak gerçekleştirdi­ğini </a:t>
            </a:r>
            <a:r>
              <a:rPr lang="tr-TR" sz="2400" dirty="0" smtClean="0">
                <a:latin typeface="Arial" panose="020B0604020202020204" pitchFamily="34" charset="0"/>
                <a:ea typeface="Calibri" panose="020F0502020204030204" pitchFamily="34" charset="0"/>
                <a:cs typeface="Arial" panose="020B0604020202020204" pitchFamily="34" charset="0"/>
              </a:rPr>
              <a:t>göstermesi </a:t>
            </a:r>
            <a:r>
              <a:rPr lang="tr-TR" sz="2400" dirty="0">
                <a:latin typeface="Arial" panose="020B0604020202020204" pitchFamily="34" charset="0"/>
                <a:ea typeface="Calibri" panose="020F0502020204030204" pitchFamily="34" charset="0"/>
                <a:cs typeface="Arial" panose="020B0604020202020204" pitchFamily="34" charset="0"/>
              </a:rPr>
              <a:t>gerekmektedir.</a:t>
            </a:r>
          </a:p>
          <a:p>
            <a:pPr>
              <a:lnSpc>
                <a:spcPct val="107000"/>
              </a:lnSpc>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r>
              <a:rPr lang="tr-TR" sz="2400" dirty="0" smtClean="0">
                <a:latin typeface="Arial" panose="020B0604020202020204" pitchFamily="34" charset="0"/>
                <a:ea typeface="Calibri" panose="020F0502020204030204" pitchFamily="34" charset="0"/>
                <a:cs typeface="Arial" panose="020B0604020202020204" pitchFamily="34" charset="0"/>
              </a:rPr>
              <a:t>.</a:t>
            </a:r>
            <a:r>
              <a:rPr lang="tr-TR" sz="2400" b="1" dirty="0">
                <a:solidFill>
                  <a:srgbClr val="FF0000"/>
                </a:solidFill>
                <a:latin typeface="Arial" panose="020B0604020202020204" pitchFamily="34" charset="0"/>
                <a:cs typeface="Arial" panose="020B0604020202020204" pitchFamily="34" charset="0"/>
              </a:rPr>
              <a:t> </a:t>
            </a:r>
            <a:endParaRPr lang="tr-TR" sz="2400" b="1" dirty="0" smtClean="0">
              <a:solidFill>
                <a:srgbClr val="FF0000"/>
              </a:solidFill>
              <a:latin typeface="Arial" panose="020B0604020202020204" pitchFamily="34" charset="0"/>
              <a:cs typeface="Arial" panose="020B0604020202020204" pitchFamily="34" charset="0"/>
            </a:endParaRPr>
          </a:p>
          <a:p>
            <a:r>
              <a:rPr lang="tr-TR" sz="2400" b="1" dirty="0">
                <a:solidFill>
                  <a:srgbClr val="FF0000"/>
                </a:solidFill>
                <a:latin typeface="Arial" panose="020B0604020202020204" pitchFamily="34" charset="0"/>
                <a:cs typeface="Arial" panose="020B0604020202020204" pitchFamily="34" charset="0"/>
              </a:rPr>
              <a:t>Kayıt: </a:t>
            </a:r>
            <a:r>
              <a:rPr lang="tr-TR" sz="2400" dirty="0">
                <a:latin typeface="Arial" panose="020B0604020202020204" pitchFamily="34" charset="0"/>
                <a:cs typeface="Arial" panose="020B0604020202020204" pitchFamily="34" charset="0"/>
              </a:rPr>
              <a:t>Dışarıdan Tedarik Edilen Proses, Ürün ve Hizmetin Kontrolü ile ilgili yukarıdaki faaliyetlerin gerçekleştirildiğine dair kayıt tutulması </a:t>
            </a:r>
            <a:r>
              <a:rPr lang="tr-TR" sz="2400" b="1" dirty="0">
                <a:solidFill>
                  <a:srgbClr val="FF0000"/>
                </a:solidFill>
                <a:latin typeface="Arial" panose="020B0604020202020204" pitchFamily="34" charset="0"/>
                <a:cs typeface="Arial" panose="020B0604020202020204" pitchFamily="34" charset="0"/>
              </a:rPr>
              <a:t>Zorunludur</a:t>
            </a:r>
            <a:r>
              <a:rPr lang="tr-TR" sz="2400" b="1" dirty="0" smtClean="0">
                <a:solidFill>
                  <a:srgbClr val="FF0000"/>
                </a:solidFill>
                <a:latin typeface="Arial" panose="020B060402020202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32544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8" name="Picture 6" descr="https://www.engerati.com/sites/default/files/styles/1025w/public/Multi-channel%20engagement%20Energy%20customer%20Engerati.png?itok=97D03M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5" y="3224946"/>
            <a:ext cx="5868145" cy="3633053"/>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07504" y="260648"/>
            <a:ext cx="8568952" cy="4220514"/>
          </a:xfrm>
          <a:prstGeom prst="rect">
            <a:avLst/>
          </a:prstGeom>
        </p:spPr>
        <p:txBody>
          <a:bodyPr wrap="square">
            <a:spAutoFit/>
          </a:bodyPr>
          <a:lstStyle/>
          <a:p>
            <a:pPr indent="254000" algn="just">
              <a:lnSpc>
                <a:spcPts val="1630"/>
              </a:lnSpc>
              <a:spcBef>
                <a:spcPts val="1200"/>
              </a:spcBef>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gerekenler</a:t>
            </a:r>
          </a:p>
          <a:p>
            <a:pPr marL="342900" lvl="0" indent="-342900" algn="just">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Kişisel katılımların önemi tüm çalışanlara anlatılmalı,</a:t>
            </a:r>
          </a:p>
          <a:p>
            <a:pPr marL="342900" lvl="0" indent="-342900" algn="just">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içinde yardımlaşma kolaylaştırılmalı,</a:t>
            </a:r>
          </a:p>
          <a:p>
            <a:pPr marL="342900" lvl="0" indent="-342900" algn="just">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Açık tartışma ortamı ve bilgi birikiminin paylaşılması kolaylaştırılmalı,</a:t>
            </a:r>
          </a:p>
          <a:p>
            <a:pPr marL="342900" marR="12700" lvl="0" indent="-342900">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Kişiler performansı kısıtlayan konuları belirlemeleri ve gerekli tedbirleri almaları konusunda yüreklendirilmeli,</a:t>
            </a:r>
          </a:p>
          <a:p>
            <a:pPr marL="342900" marR="12700" lvl="0" indent="-342900">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Kişilerin başarıları, öğrenme düzeyleri ve gerçekleştirdikleri iyileştirme­ler takdir edilmeli,</a:t>
            </a:r>
          </a:p>
          <a:p>
            <a:pPr marL="342900" marR="12700" lvl="0" indent="-342900">
              <a:lnSpc>
                <a:spcPct val="107000"/>
              </a:lnSpc>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Kişisel hedeflere ulaşılmasında özdeğerlendirme yapabilmeleri sağlan­malı.</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pic>
        <p:nvPicPr>
          <p:cNvPr id="7" name="Picture 6" descr="https://www.engerati.com/sites/default/files/styles/1025w/public/Multi-channel%20engagement%20Energy%20customer%20Engerati.png?itok=97D03Mx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4353784"/>
            <a:ext cx="4032448" cy="2496547"/>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8217195"/>
      </p:ext>
    </p:extLst>
  </p:cSld>
  <p:clrMapOvr>
    <a:masterClrMapping/>
  </p:clrMapOvr>
  <p:transition/>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416320"/>
          </a:xfrm>
          <a:prstGeom prst="rect">
            <a:avLst/>
          </a:prstGeom>
        </p:spPr>
        <p:txBody>
          <a:bodyPr wrap="square">
            <a:spAutoFit/>
          </a:bodyPr>
          <a:lstStyle/>
          <a:p>
            <a:r>
              <a:rPr lang="es-ES" sz="2400" b="1" dirty="0" smtClean="0">
                <a:solidFill>
                  <a:srgbClr val="FF0000"/>
                </a:solidFill>
                <a:latin typeface="Arial" panose="020B0604020202020204" pitchFamily="34" charset="0"/>
                <a:cs typeface="Arial" panose="020B0604020202020204" pitchFamily="34" charset="0"/>
              </a:rPr>
              <a:t>8.4.2 Kontrolün tipi ve boyutu</a:t>
            </a:r>
          </a:p>
          <a:p>
            <a:r>
              <a:rPr lang="tr-TR" sz="2400" dirty="0" smtClean="0">
                <a:latin typeface="Arial" panose="020B0604020202020204" pitchFamily="34" charset="0"/>
                <a:cs typeface="Arial" panose="020B0604020202020204" pitchFamily="34" charset="0"/>
              </a:rPr>
              <a:t>Kuruluş, dışarıdan tedarik edilen proses, ürün ve hizmetlerin, kuruluşun müşteriye düzenli şekilde uygun ürün ve hizmet sağlama yeteneğini olumsuz şekilde etkilememesini güvence altına almalıdır. Kuruluş:</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Dışarıdan tedarik edilen proseslerin kuruluşun kalite yönetim sisteminin kontrolünde olduğunu güvence altına almalı,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Bir dış tedarikçiye ve tedarik ettiği sonuçlara uygulamayı amaçladığı kontrolleri tanımlamalı,</a:t>
            </a:r>
          </a:p>
        </p:txBody>
      </p:sp>
      <p:grpSp>
        <p:nvGrpSpPr>
          <p:cNvPr id="3" name="Grup 2"/>
          <p:cNvGrpSpPr/>
          <p:nvPr/>
        </p:nvGrpSpPr>
        <p:grpSpPr>
          <a:xfrm>
            <a:off x="0" y="3429000"/>
            <a:ext cx="9144000" cy="3429000"/>
            <a:chOff x="-1156828" y="3429000"/>
            <a:chExt cx="10300828" cy="3325048"/>
          </a:xfrm>
        </p:grpSpPr>
        <p:pic>
          <p:nvPicPr>
            <p:cNvPr id="31746" name="Picture 2" descr="http://www.mkt.yildiz.edu.tr/images/images/galeri/E/2010-05-31,%20Mekatronik%20Lab%20(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3829" y="3429000"/>
              <a:ext cx="5140171" cy="332504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mkt.yildiz.edu.tr/images/images/galeri/E/2010-05-31,%20Mekatronik%20Lab%20(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156828" y="3429000"/>
              <a:ext cx="5162432" cy="332504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068960"/>
            <a:ext cx="9144000" cy="3762570"/>
            <a:chOff x="0" y="3068960"/>
            <a:chExt cx="10033520" cy="3762570"/>
          </a:xfrm>
        </p:grpSpPr>
        <p:pic>
          <p:nvPicPr>
            <p:cNvPr id="32770" name="Picture 2" descr="http://www.tekniksatgroup.com.tr/uploads/18062012irEHglOKN0plHhUcAGT9jQj8LFR4E7j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68960"/>
              <a:ext cx="5016760" cy="37625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tekniksatgroup.com.tr/uploads/18062012irEHglOKN0plHhUcAGT9jQj8LFR4E7j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16760" y="3068960"/>
              <a:ext cx="5016760" cy="376257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7504" y="116632"/>
            <a:ext cx="8894222" cy="3416320"/>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c. </a:t>
            </a:r>
            <a:r>
              <a:rPr lang="tr-TR" sz="2400" dirty="0" smtClean="0">
                <a:latin typeface="Arial" panose="020B0604020202020204" pitchFamily="34" charset="0"/>
                <a:cs typeface="Arial" panose="020B0604020202020204" pitchFamily="34" charset="0"/>
              </a:rPr>
              <a:t>Aşağıdakileri değerlendirmeli:</a:t>
            </a:r>
          </a:p>
          <a:p>
            <a:pPr marL="442913" indent="-263525">
              <a:buClr>
                <a:srgbClr val="FF0000"/>
              </a:buClr>
              <a:buFont typeface="+mj-lt"/>
              <a:buAutoNum type="arabicPeriod"/>
            </a:pPr>
            <a:r>
              <a:rPr lang="tr-TR" sz="2400" dirty="0" smtClean="0">
                <a:latin typeface="Arial" panose="020B0604020202020204" pitchFamily="34" charset="0"/>
                <a:cs typeface="Arial" panose="020B0604020202020204" pitchFamily="34" charset="0"/>
              </a:rPr>
              <a:t>Dışarıdan tedarik edilen proses, ürün ve hizmetlerin, kuruluşun; müşteri ve uygulanabilir birincil ve ikincil mevzuat şartlarını karşılayan ürünü düzenli olarak sağlama yeteneği üzerindeki potansiyel etkisi,</a:t>
            </a:r>
          </a:p>
          <a:p>
            <a:pPr marL="263525" indent="-84138">
              <a:buClr>
                <a:srgbClr val="FF0000"/>
              </a:buClr>
              <a:buFont typeface="+mj-lt"/>
              <a:buAutoNum type="arabicPeriod"/>
            </a:pPr>
            <a:r>
              <a:rPr lang="tr-TR" sz="2400" dirty="0" smtClean="0">
                <a:latin typeface="Arial" panose="020B0604020202020204" pitchFamily="34" charset="0"/>
                <a:cs typeface="Arial" panose="020B0604020202020204" pitchFamily="34" charset="0"/>
              </a:rPr>
              <a:t>Dış tedarikçiler tarafından uygulanan kontrollerin etkinliği.</a:t>
            </a:r>
          </a:p>
          <a:p>
            <a:pPr marL="263525" indent="-263525"/>
            <a:r>
              <a:rPr lang="tr-TR" sz="2400" dirty="0" smtClean="0">
                <a:solidFill>
                  <a:srgbClr val="FF0000"/>
                </a:solidFill>
                <a:latin typeface="Arial" panose="020B0604020202020204" pitchFamily="34" charset="0"/>
                <a:cs typeface="Arial" panose="020B0604020202020204" pitchFamily="34" charset="0"/>
              </a:rPr>
              <a:t>d. </a:t>
            </a:r>
            <a:r>
              <a:rPr lang="tr-TR" sz="2400" dirty="0" smtClean="0">
                <a:latin typeface="Arial" panose="020B0604020202020204" pitchFamily="34" charset="0"/>
                <a:cs typeface="Arial" panose="020B0604020202020204" pitchFamily="34" charset="0"/>
              </a:rPr>
              <a:t>Dışarıdan tedarik edilen proses, ürün ve hizmetlerin şartları karşıladığını güvence altına almak için ihtiyaç duyulan doğrulama veya diğer faaliyetleri tayin etmelidir.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5200741"/>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476672"/>
            <a:ext cx="8856984" cy="2308324"/>
          </a:xfrm>
          <a:prstGeom prst="rect">
            <a:avLst/>
          </a:prstGeom>
        </p:spPr>
        <p:txBody>
          <a:bodyPr wrap="square">
            <a:spAutoFit/>
          </a:bodyPr>
          <a:lstStyle/>
          <a:p>
            <a:pPr marL="342900" lvl="0" indent="-342900" algn="just">
              <a:spcAft>
                <a:spcPts val="0"/>
              </a:spcAft>
              <a:buClr>
                <a:srgbClr val="FF0000"/>
              </a:buClr>
              <a:buFont typeface="+mj-lt"/>
              <a:buAutoNum type="arabicPeriod"/>
              <a:tabLst>
                <a:tab pos="3810" algn="l"/>
              </a:tabLst>
            </a:pPr>
            <a:r>
              <a:rPr lang="tr-TR" sz="2400" dirty="0">
                <a:latin typeface="Arial" panose="020B0604020202020204" pitchFamily="34" charset="0"/>
                <a:cs typeface="Arial" panose="020B0604020202020204" pitchFamily="34" charset="0"/>
              </a:rPr>
              <a:t>Dışarıdan temin edilen ürün, hizmet proses için ne tür kontrol yapılacağını </a:t>
            </a:r>
            <a:r>
              <a:rPr lang="tr-TR" sz="2400" dirty="0" smtClean="0">
                <a:latin typeface="Arial" panose="020B0604020202020204" pitchFamily="34" charset="0"/>
                <a:cs typeface="Arial" panose="020B0604020202020204" pitchFamily="34" charset="0"/>
              </a:rPr>
              <a:t>belirleyiniz,</a:t>
            </a:r>
            <a:endParaRPr lang="tr-TR" sz="2400" dirty="0">
              <a:latin typeface="Arial" panose="020B0604020202020204" pitchFamily="34" charset="0"/>
              <a:cs typeface="Arial" panose="020B0604020202020204" pitchFamily="34" charset="0"/>
            </a:endParaRPr>
          </a:p>
          <a:p>
            <a:pPr marL="342900" lvl="0" indent="-342900" algn="just">
              <a:spcAft>
                <a:spcPts val="0"/>
              </a:spcAft>
              <a:buClr>
                <a:srgbClr val="FF0000"/>
              </a:buClr>
              <a:buFont typeface="+mj-lt"/>
              <a:buAutoNum type="arabicPeriod"/>
              <a:tabLst>
                <a:tab pos="2540" algn="l"/>
              </a:tabLst>
            </a:pPr>
            <a:r>
              <a:rPr lang="tr-TR" sz="2400" dirty="0">
                <a:latin typeface="Arial" panose="020B0604020202020204" pitchFamily="34" charset="0"/>
                <a:cs typeface="Arial" panose="020B0604020202020204" pitchFamily="34" charset="0"/>
              </a:rPr>
              <a:t>Tedarikçilere ve çıktılara uygulanacak kontrolleri </a:t>
            </a:r>
            <a:r>
              <a:rPr lang="tr-TR" sz="2400" dirty="0" smtClean="0">
                <a:latin typeface="Arial" panose="020B0604020202020204" pitchFamily="34" charset="0"/>
                <a:cs typeface="Arial" panose="020B0604020202020204" pitchFamily="34" charset="0"/>
              </a:rPr>
              <a:t>belirleyiniz,</a:t>
            </a:r>
            <a:endParaRPr lang="tr-TR" sz="2400" dirty="0">
              <a:latin typeface="Arial" panose="020B0604020202020204" pitchFamily="34" charset="0"/>
              <a:cs typeface="Arial" panose="020B0604020202020204" pitchFamily="34" charset="0"/>
            </a:endParaRPr>
          </a:p>
          <a:p>
            <a:pPr marL="3429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Tedarikçilerin ürüne olan etkisini </a:t>
            </a:r>
            <a:r>
              <a:rPr lang="tr-TR" sz="2400" dirty="0" smtClean="0">
                <a:latin typeface="Arial" panose="020B0604020202020204" pitchFamily="34" charset="0"/>
                <a:cs typeface="Arial" panose="020B0604020202020204" pitchFamily="34" charset="0"/>
              </a:rPr>
              <a:t>belirleyiniz,</a:t>
            </a:r>
            <a:endParaRPr lang="tr-TR" sz="2400" dirty="0">
              <a:latin typeface="Arial" panose="020B0604020202020204" pitchFamily="34" charset="0"/>
              <a:cs typeface="Arial" panose="020B0604020202020204" pitchFamily="34" charset="0"/>
            </a:endParaRPr>
          </a:p>
          <a:p>
            <a:pPr marL="342900" lvl="0" indent="-342900" algn="just">
              <a:spcAft>
                <a:spcPts val="0"/>
              </a:spcAft>
              <a:buClr>
                <a:srgbClr val="FF0000"/>
              </a:buClr>
              <a:buFont typeface="+mj-lt"/>
              <a:buAutoNum type="arabicPeriod"/>
              <a:tabLst>
                <a:tab pos="-45085" algn="l"/>
              </a:tabLst>
            </a:pPr>
            <a:r>
              <a:rPr lang="tr-TR" sz="2400" dirty="0">
                <a:latin typeface="Arial" panose="020B0604020202020204" pitchFamily="34" charset="0"/>
                <a:cs typeface="Arial" panose="020B0604020202020204" pitchFamily="34" charset="0"/>
              </a:rPr>
              <a:t>Tedarikçilere uygulanan kontrollerin etkililiğini </a:t>
            </a:r>
            <a:r>
              <a:rPr lang="tr-TR" sz="2400" dirty="0" smtClean="0">
                <a:latin typeface="Arial" panose="020B0604020202020204" pitchFamily="34" charset="0"/>
                <a:cs typeface="Arial" panose="020B0604020202020204" pitchFamily="34" charset="0"/>
              </a:rPr>
              <a:t>be­lirleyiniz,</a:t>
            </a:r>
            <a:endParaRPr lang="tr-TR" sz="2400" dirty="0">
              <a:latin typeface="Arial" panose="020B0604020202020204" pitchFamily="34" charset="0"/>
              <a:cs typeface="Arial" panose="020B0604020202020204" pitchFamily="34" charset="0"/>
            </a:endParaRPr>
          </a:p>
          <a:p>
            <a:pPr marL="342900" lvl="0" indent="-342900" algn="just">
              <a:spcAft>
                <a:spcPts val="0"/>
              </a:spcAft>
              <a:buClr>
                <a:srgbClr val="FF0000"/>
              </a:buClr>
              <a:buFont typeface="+mj-lt"/>
              <a:buAutoNum type="arabicPeriod"/>
              <a:tabLst>
                <a:tab pos="-45085" algn="l"/>
              </a:tabLst>
            </a:pPr>
            <a:r>
              <a:rPr lang="tr-TR" sz="2400" dirty="0">
                <a:latin typeface="Arial" panose="020B0604020202020204" pitchFamily="34" charset="0"/>
                <a:cs typeface="Arial" panose="020B0604020202020204" pitchFamily="34" charset="0"/>
              </a:rPr>
              <a:t>Proses, hizmet ve ürün kont­rol sonuçlarını tutunuz.</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pic>
        <p:nvPicPr>
          <p:cNvPr id="47106" name="Picture 2" descr="http://www.teknobay.com.tr/Webkontrol/IcerikYonetimi/GaleriResim/BuyukResim/ecdtasar_web-tasarim_g63_1000x400_qpuVsii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69" y="2708920"/>
            <a:ext cx="9131431" cy="4116233"/>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9273357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teknobay.com.tr/Webkontrol/IcerikYonetimi/GaleriResim/BuyukResim/web-design-web-tasarim-corporative-web-kurumsal-web_web-tasarim_g64_1000x400_WiNugb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93368"/>
            <a:ext cx="9144000" cy="3657600"/>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1403648"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07504" y="476672"/>
            <a:ext cx="8928992" cy="285853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aşağıda tarif edilenlerin nasıl gerçekleştirildiğine dair yapıyı oluşturması gerekmektedir;</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Dışarıdan temin edilen prosesin KYS'nin kontrolünde olması, ne tür bir kontrolün yapıldığı ve güvence altına alındığı belirtilmelidir,</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Tedarikçilere ve çıktılara uygulanacak kontroller tanımlanmalıdır</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9725426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http://www.teknobay.com.tr/Webkontrol/IcerikYonetimi/GaleriResim/BuyukResim/web-design-web-tasarim-corporative-web-kurumsal-web_web-tasarim_g64_1000x400_WiNugb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93368"/>
            <a:ext cx="9144000" cy="3657600"/>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1403648"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07504" y="476672"/>
            <a:ext cx="8928992" cy="4044056"/>
          </a:xfrm>
          <a:prstGeom prst="rect">
            <a:avLst/>
          </a:prstGeom>
        </p:spPr>
        <p:txBody>
          <a:bodyPr wrap="square">
            <a:spAutoFit/>
          </a:bodyPr>
          <a:lstStyle/>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Dışarıdan </a:t>
            </a:r>
            <a:r>
              <a:rPr lang="tr-TR" sz="2400" dirty="0">
                <a:latin typeface="Arial" panose="020B0604020202020204" pitchFamily="34" charset="0"/>
                <a:ea typeface="Palatino Linotype" panose="02040502050505030304" pitchFamily="18" charset="0"/>
                <a:cs typeface="Arial" panose="020B0604020202020204" pitchFamily="34" charset="0"/>
              </a:rPr>
              <a:t>temin edilen proses, ürün ve hizmetlerin kuruluşun müşterisine uygun ürün vermesi üzerine etkisi belirlenmeli ve belirlenen bu etkiye göre alınacak kontrol tedbirleri ve yöntemler belirlenmelidir.</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Tedarikçilere uygulanan kontrollerin </a:t>
            </a:r>
            <a:r>
              <a:rPr lang="tr-TR" sz="2400" dirty="0" err="1">
                <a:latin typeface="Arial" panose="020B0604020202020204" pitchFamily="34" charset="0"/>
                <a:ea typeface="Palatino Linotype" panose="02040502050505030304" pitchFamily="18" charset="0"/>
                <a:cs typeface="Arial" panose="020B0604020202020204" pitchFamily="34" charset="0"/>
              </a:rPr>
              <a:t>etkiliği</a:t>
            </a:r>
            <a:r>
              <a:rPr lang="tr-TR" sz="2400" dirty="0">
                <a:latin typeface="Arial" panose="020B0604020202020204" pitchFamily="34" charset="0"/>
                <a:ea typeface="Palatino Linotype" panose="02040502050505030304" pitchFamily="18" charset="0"/>
                <a:cs typeface="Arial" panose="020B0604020202020204" pitchFamily="34" charset="0"/>
              </a:rPr>
              <a:t> (ne kadar hedefine ulaştığı),</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Dışarıdan temin edilen proses, ürün ve hizmetin şartlarının ne kadar karşıladığının doğrulanması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veya ilgili proseslerde</a:t>
            </a:r>
            <a:r>
              <a:rPr lang="tr-TR" sz="2400" dirty="0">
                <a:latin typeface="Arial" panose="020B0604020202020204" pitchFamily="34" charset="0"/>
                <a:ea typeface="Calibri" panose="020F0502020204030204" pitchFamily="34" charset="0"/>
                <a:cs typeface="Arial" panose="020B0604020202020204" pitchFamily="34" charset="0"/>
              </a:rPr>
              <a:t> nasıl ele alındığı ta­rif edilmelidir.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5932470"/>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www.lyakademi.com/wp-content/uploads/2016/06/Ta%C5%9Feron-Tedarik%C3%A7i-Y%C3%B6netimi-E%C4%9Fitim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 y="2868891"/>
            <a:ext cx="9143291" cy="3975653"/>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188640"/>
            <a:ext cx="8928992"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8.4.3 Dış tedarikçi için bilgi</a:t>
            </a:r>
          </a:p>
          <a:p>
            <a:r>
              <a:rPr lang="tr-TR" sz="2400" dirty="0" smtClean="0">
                <a:latin typeface="Arial" panose="020B0604020202020204" pitchFamily="34" charset="0"/>
                <a:cs typeface="Arial" panose="020B0604020202020204" pitchFamily="34" charset="0"/>
              </a:rPr>
              <a:t>Kuruluş, dış tedarikçiyle paylaşmadan önce, şartların uygunluğunu güvence altına almalıdır.</a:t>
            </a:r>
          </a:p>
          <a:p>
            <a:r>
              <a:rPr lang="tr-TR" sz="2400" dirty="0" smtClean="0">
                <a:latin typeface="Arial" panose="020B0604020202020204" pitchFamily="34" charset="0"/>
                <a:cs typeface="Arial" panose="020B0604020202020204" pitchFamily="34" charset="0"/>
              </a:rPr>
              <a:t>Kuruluş, aşağıdakilerle ilgili dış tedarikçiye bilgi sağlamalıdır: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Tedarik edilecek, proses, ürün ve hizmetler,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Aşağıdakilerin onaylanması: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Ürün ve hizmetler,</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Yöntemler, prosesler ve teçhizat,</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Ürün ve hizmetlerin piyasaya sürülmesi.</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2732906"/>
            <a:ext cx="9144000" cy="4149080"/>
            <a:chOff x="0" y="2919376"/>
            <a:chExt cx="7847856" cy="3938624"/>
          </a:xfrm>
        </p:grpSpPr>
        <p:pic>
          <p:nvPicPr>
            <p:cNvPr id="34818" name="Picture 2" descr="http://www.dragonsourcing.com/wp-content/uploads/2011/12/our-methodology-t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19376"/>
              <a:ext cx="3923928" cy="393862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dragonsourcing.com/wp-content/uploads/2011/12/our-methodology-t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2919376"/>
              <a:ext cx="3923928" cy="393862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88640"/>
            <a:ext cx="8964488" cy="2308324"/>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c.</a:t>
            </a:r>
            <a:r>
              <a:rPr lang="tr-TR" sz="2400" dirty="0" smtClean="0">
                <a:latin typeface="Arial" panose="020B0604020202020204" pitchFamily="34" charset="0"/>
                <a:cs typeface="Arial" panose="020B0604020202020204" pitchFamily="34" charset="0"/>
              </a:rPr>
              <a:t> Personelin istenen vasıflandırılması dahil yeterlilik,</a:t>
            </a:r>
          </a:p>
          <a:p>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Dış tedarikçilerin kuruluş ile etkileşimi,</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Kuruluş tarafından dış tedarikçilerin performansına uygulayacağı kontrol ve izleme,</a:t>
            </a:r>
          </a:p>
          <a:p>
            <a:pPr marL="358775" indent="-358775"/>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Kuruluş </a:t>
            </a:r>
            <a:r>
              <a:rPr lang="tr-TR" sz="2400" dirty="0">
                <a:latin typeface="Arial" panose="020B0604020202020204" pitchFamily="34" charset="0"/>
                <a:cs typeface="Arial" panose="020B0604020202020204" pitchFamily="34" charset="0"/>
              </a:rPr>
              <a:t>veya müşterisi tarafından dış tedarikçinin tesislerinde yapmayı amaçladığı doğrulama veya geçerli kılma faaliyetleri.</a:t>
            </a: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5519461"/>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0" y="3750353"/>
            <a:ext cx="9144000" cy="3105763"/>
            <a:chOff x="0" y="3750353"/>
            <a:chExt cx="10297144" cy="3105763"/>
          </a:xfrm>
        </p:grpSpPr>
        <p:pic>
          <p:nvPicPr>
            <p:cNvPr id="50178" name="Picture 2" descr="http://3.bp.blogspot.com/-q4YxvWtcxVg/T0vBjI8uZdI/AAAAAAAAAFw/R_gUHyNH0SU/s1600/Tedarik-Zinciri-Y%C3%B6netim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750353"/>
              <a:ext cx="5148572" cy="31057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3.bp.blogspot.com/-q4YxvWtcxVg/T0vBjI8uZdI/AAAAAAAAAFw/R_gUHyNH0SU/s1600/Tedarik-Zinciri-Y%C3%B6netim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8572" y="3750353"/>
              <a:ext cx="5148572" cy="310576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564984"/>
            <a:ext cx="8856984" cy="3253711"/>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Tedarikçilerle bilgi alışverişi yaparken aşağıdakiler ta­nımlanmalıdır;</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 ürün ve hizmet şartlarının nasıl iletildiği,</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 personelin ni­teliği,</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Tedarikçinin ürün ve hizmetinin ürün ve hiz­met üzerinde ne kadar etkili olduğu,</a:t>
            </a:r>
          </a:p>
          <a:p>
            <a:pPr marL="342900" lvl="0" indent="-2508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 tesisinde yapı­lacak doğrulama ve geçerleme faaliyetleri.</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9709550"/>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9711" y="578297"/>
            <a:ext cx="8784976" cy="3253711"/>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tedarikçileri ile kurduğu bilgi alışverişinde aşağıdaki bilgileri </a:t>
            </a:r>
            <a:r>
              <a:rPr lang="tr-TR" sz="2400" dirty="0" smtClean="0">
                <a:latin typeface="Arial" panose="020B0604020202020204" pitchFamily="34" charset="0"/>
                <a:ea typeface="Calibri" panose="020F0502020204030204" pitchFamily="34" charset="0"/>
                <a:cs typeface="Arial" panose="020B0604020202020204" pitchFamily="34" charset="0"/>
              </a:rPr>
              <a:t>tanımlamalıdır;</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 ürün ve hizmet şartlarını tedarikçiye nasıl bildirdiği,</a:t>
            </a: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Ürün ve hizmet, kullanılacak proses, </a:t>
            </a:r>
            <a:r>
              <a:rPr lang="tr-TR" sz="2400" dirty="0" err="1">
                <a:latin typeface="Arial" panose="020B0604020202020204" pitchFamily="34" charset="0"/>
                <a:ea typeface="Palatino Linotype" panose="02040502050505030304" pitchFamily="18" charset="0"/>
                <a:cs typeface="Arial" panose="020B0604020202020204" pitchFamily="34" charset="0"/>
              </a:rPr>
              <a:t>metod</a:t>
            </a:r>
            <a:r>
              <a:rPr lang="tr-TR" sz="2400" dirty="0">
                <a:latin typeface="Arial" panose="020B0604020202020204" pitchFamily="34" charset="0"/>
                <a:ea typeface="Palatino Linotype" panose="02040502050505030304" pitchFamily="18" charset="0"/>
                <a:cs typeface="Arial" panose="020B0604020202020204" pitchFamily="34" charset="0"/>
              </a:rPr>
              <a:t>, ekipman, ürün ve hizmetin serbest bırakma şartlarının ne olduğunu ve onay şartlarını tedarikçiye nasıl bildirdiği,</a:t>
            </a: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Tedarikçideki personel niteliğinin ne olması gerektiği ve nasıl kontrol edileceği</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3" name="Metin kutusu 2"/>
          <p:cNvSpPr txBox="1"/>
          <p:nvPr/>
        </p:nvSpPr>
        <p:spPr>
          <a:xfrm>
            <a:off x="1403648"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up 3"/>
          <p:cNvGrpSpPr/>
          <p:nvPr/>
        </p:nvGrpSpPr>
        <p:grpSpPr>
          <a:xfrm>
            <a:off x="0" y="3717031"/>
            <a:ext cx="9144000" cy="3169181"/>
            <a:chOff x="0" y="3373485"/>
            <a:chExt cx="9217024" cy="3512728"/>
          </a:xfrm>
        </p:grpSpPr>
        <p:pic>
          <p:nvPicPr>
            <p:cNvPr id="48130" name="Picture 2" descr="http://docplayer.biz.tr/docs-images/24/2363732/images/2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73485"/>
              <a:ext cx="4608512" cy="35127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docplayer.biz.tr/docs-images/24/2363732/images/20-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8512" y="3373485"/>
              <a:ext cx="4608512" cy="351272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00049744"/>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0" y="4817466"/>
            <a:ext cx="9144001" cy="2058827"/>
            <a:chOff x="0" y="4817466"/>
            <a:chExt cx="9144001" cy="2058827"/>
          </a:xfrm>
        </p:grpSpPr>
        <p:pic>
          <p:nvPicPr>
            <p:cNvPr id="19458" name="Picture 2" descr="tedarikçi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817466"/>
              <a:ext cx="3911772" cy="2058827"/>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a:stretch>
              <a:fillRect/>
            </a:stretch>
          </p:blipFill>
          <p:spPr>
            <a:xfrm>
              <a:off x="3851921" y="4817466"/>
              <a:ext cx="5292080" cy="2058826"/>
            </a:xfrm>
            <a:prstGeom prst="rect">
              <a:avLst/>
            </a:prstGeom>
          </p:spPr>
        </p:pic>
      </p:grpSp>
      <p:sp>
        <p:nvSpPr>
          <p:cNvPr id="2" name="Dikdörtgen 1"/>
          <p:cNvSpPr/>
          <p:nvPr/>
        </p:nvSpPr>
        <p:spPr>
          <a:xfrm>
            <a:off x="32212" y="116632"/>
            <a:ext cx="9004283" cy="4805675"/>
          </a:xfrm>
          <a:prstGeom prst="rect">
            <a:avLst/>
          </a:prstGeom>
        </p:spPr>
        <p:txBody>
          <a:bodyPr wrap="square">
            <a:spAutoFit/>
          </a:bodyPr>
          <a:lstStyle/>
          <a:p>
            <a:pPr marL="342900" indent="-342900" algn="just">
              <a:lnSpc>
                <a:spcPct val="107000"/>
              </a:lnSpc>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Tedarikçinin kuruluşla ne kadar sıklıkta çalıştığı (sevkiyat sayısı/sevkiyat miktarı), tedarikçinin ürün/hizmetine ne kadar bağımlı olduğu,</a:t>
            </a:r>
          </a:p>
          <a:p>
            <a:pPr marL="342900" indent="-342900" algn="just">
              <a:lnSpc>
                <a:spcPct val="107000"/>
              </a:lnSpc>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 ile ne kadar işbirliği içinde çalıştığı, tedarikçinin verdiği ürün/ hizmetin müşteri kuruluşun ürün/hizmetinin % kaçını oluşturduğu ve bunlar için oluşturduğu kontrol yöntemleri,</a:t>
            </a:r>
          </a:p>
          <a:p>
            <a:pPr marL="342900" indent="-342900" algn="just">
              <a:lnSpc>
                <a:spcPct val="107000"/>
              </a:lnSpc>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tarafından tedarikçinin izlenerek ve kontrol edilerek perfor­mansının ölçülmesi,</a:t>
            </a:r>
          </a:p>
          <a:p>
            <a:pPr marL="342900" indent="-342900" algn="just">
              <a:lnSpc>
                <a:spcPct val="107000"/>
              </a:lnSpc>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 tesisinde müşterinin veya kuruluşun yapacağı doğrulama ve geçerleme faaliyetlerinin kuruluş tarafından nasıl yürütüldüğü tarif edil­melidir.</a:t>
            </a: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00018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640960" cy="1569660"/>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4. Proses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Yaklaşımı</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Kalite </a:t>
            </a:r>
            <a:r>
              <a:rPr lang="tr-TR" sz="2400" dirty="0">
                <a:latin typeface="Arial" panose="020B0604020202020204" pitchFamily="34" charset="0"/>
                <a:ea typeface="Calibri" panose="020F0502020204030204" pitchFamily="34" charset="0"/>
                <a:cs typeface="Arial" panose="020B0604020202020204" pitchFamily="34" charset="0"/>
              </a:rPr>
              <a:t>Yönetim Sistemi birbiri ile ilişkili proseslerden oluşmaktadır. Sonuç­ların nasıl üretildiğini anlamak kuruluşun performansını optimize etmesini sağ­layacaktır.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6150" name="Picture 6" descr="ISO 9001:2015 Proses Şemas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89089"/>
            <a:ext cx="9198842" cy="4599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708552"/>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8.4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2950811"/>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861047"/>
            <a:ext cx="9143999" cy="3013361"/>
            <a:chOff x="0" y="3532171"/>
            <a:chExt cx="9143999" cy="3342238"/>
          </a:xfrm>
        </p:grpSpPr>
        <p:pic>
          <p:nvPicPr>
            <p:cNvPr id="5" name="Picture 2" descr="http://www.guclumakina.net/resim.php-id=96&amp;w=1000&amp;h=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32171"/>
              <a:ext cx="5681805" cy="3342238"/>
            </a:xfrm>
            <a:prstGeom prst="rect">
              <a:avLst/>
            </a:prstGeom>
            <a:noFill/>
            <a:extLst>
              <a:ext uri="{909E8E84-426E-40DD-AFC4-6F175D3DCCD1}">
                <a14:hiddenFill xmlns:a14="http://schemas.microsoft.com/office/drawing/2010/main">
                  <a:solidFill>
                    <a:srgbClr val="FFFFFF"/>
                  </a:solidFill>
                </a14:hiddenFill>
              </a:ext>
            </a:extLst>
          </p:spPr>
        </p:pic>
        <p:pic>
          <p:nvPicPr>
            <p:cNvPr id="20482" name="Picture 2" descr="kontrol ile ilgili görsel sonucu&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1502" y="3532171"/>
              <a:ext cx="3472497" cy="332582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7504" y="116632"/>
            <a:ext cx="8856984" cy="3785652"/>
          </a:xfrm>
          <a:prstGeom prst="rect">
            <a:avLst/>
          </a:prstGeom>
        </p:spPr>
        <p:txBody>
          <a:bodyPr wrap="square">
            <a:spAutoFit/>
          </a:bodyPr>
          <a:lstStyle/>
          <a:p>
            <a:r>
              <a:rPr lang="es-ES" sz="2400" b="1" dirty="0" smtClean="0">
                <a:solidFill>
                  <a:srgbClr val="FF0000"/>
                </a:solidFill>
                <a:latin typeface="Arial" panose="020B0604020202020204" pitchFamily="34" charset="0"/>
                <a:cs typeface="Arial" panose="020B0604020202020204" pitchFamily="34" charset="0"/>
              </a:rPr>
              <a:t>8.5 Üretim ve hizmetin sunumu</a:t>
            </a:r>
          </a:p>
          <a:p>
            <a:r>
              <a:rPr lang="tr-TR" sz="2400" b="1" dirty="0" smtClean="0">
                <a:solidFill>
                  <a:srgbClr val="FF0000"/>
                </a:solidFill>
                <a:latin typeface="Arial" panose="020B0604020202020204" pitchFamily="34" charset="0"/>
                <a:cs typeface="Arial" panose="020B0604020202020204" pitchFamily="34" charset="0"/>
              </a:rPr>
              <a:t>8.5.1 Üretim ve hizmet sunumunun kontrolü</a:t>
            </a:r>
          </a:p>
          <a:p>
            <a:r>
              <a:rPr lang="tr-TR" sz="2400" dirty="0" smtClean="0">
                <a:latin typeface="Arial" panose="020B0604020202020204" pitchFamily="34" charset="0"/>
                <a:cs typeface="Arial" panose="020B0604020202020204" pitchFamily="34" charset="0"/>
              </a:rPr>
              <a:t>Kuruluş, üretim ve hizmetin sunumunu kontrollü şartlarda yürütmelidir.</a:t>
            </a:r>
          </a:p>
          <a:p>
            <a:r>
              <a:rPr lang="tr-TR" sz="2400" dirty="0" smtClean="0">
                <a:latin typeface="Arial" panose="020B0604020202020204" pitchFamily="34" charset="0"/>
                <a:cs typeface="Arial" panose="020B0604020202020204" pitchFamily="34" charset="0"/>
              </a:rPr>
              <a:t>Kontrollü şartlar uygulanabildiği ölçüde:</a:t>
            </a:r>
          </a:p>
          <a:p>
            <a:pPr marL="358775" indent="-358775"/>
            <a:r>
              <a:rPr lang="tr-TR" sz="2400" dirty="0" smtClean="0">
                <a:solidFill>
                  <a:srgbClr val="FF0000"/>
                </a:solidFill>
                <a:latin typeface="Arial" panose="020B0604020202020204" pitchFamily="34" charset="0"/>
                <a:cs typeface="Arial" panose="020B0604020202020204" pitchFamily="34" charset="0"/>
              </a:rPr>
              <a:t>a.</a:t>
            </a:r>
            <a:r>
              <a:rPr lang="tr-TR" sz="2400" dirty="0" smtClean="0">
                <a:latin typeface="Arial" panose="020B0604020202020204" pitchFamily="34" charset="0"/>
                <a:cs typeface="Arial" panose="020B0604020202020204" pitchFamily="34" charset="0"/>
              </a:rPr>
              <a:t> Aşağıdakileri tanımlayan dokümante edilmiş bilgilerin </a:t>
            </a:r>
            <a:r>
              <a:rPr lang="tr-TR" sz="2400" dirty="0">
                <a:latin typeface="Arial" panose="020B0604020202020204" pitchFamily="34" charset="0"/>
                <a:cs typeface="Arial" panose="020B0604020202020204" pitchFamily="34" charset="0"/>
              </a:rPr>
              <a:t>mevcudiyetini:</a:t>
            </a:r>
          </a:p>
          <a:p>
            <a:pPr marL="358775" indent="-358775">
              <a:buClr>
                <a:srgbClr val="FF0000"/>
              </a:buClr>
              <a:buFont typeface="+mj-lt"/>
              <a:buAutoNum type="arabicPeriod"/>
            </a:pPr>
            <a:r>
              <a:rPr lang="tr-TR" sz="2400" dirty="0">
                <a:latin typeface="Arial" panose="020B0604020202020204" pitchFamily="34" charset="0"/>
                <a:cs typeface="Arial" panose="020B0604020202020204" pitchFamily="34" charset="0"/>
              </a:rPr>
              <a:t>Üretilecek ürünlerin, sunulacak hizmetlerin veya gerçekleştirilecek faaliyetlerin karakteristikleri,</a:t>
            </a:r>
          </a:p>
          <a:p>
            <a:pPr marL="358775" indent="-358775">
              <a:buClr>
                <a:srgbClr val="FF0000"/>
              </a:buClr>
              <a:buFont typeface="+mj-lt"/>
              <a:buAutoNum type="arabicPeriod"/>
            </a:pPr>
            <a:r>
              <a:rPr lang="tr-TR" sz="2400" dirty="0">
                <a:latin typeface="Arial" panose="020B0604020202020204" pitchFamily="34" charset="0"/>
                <a:cs typeface="Arial" panose="020B0604020202020204" pitchFamily="34" charset="0"/>
              </a:rPr>
              <a:t>Erişilmesi amaçlanan sonuçlar</a:t>
            </a:r>
            <a:r>
              <a:rPr lang="tr-TR" sz="2400" dirty="0" smtClean="0">
                <a:latin typeface="Arial" panose="020B0604020202020204" pitchFamily="34" charset="0"/>
                <a:cs typeface="Arial" panose="020B0604020202020204" pitchFamily="34" charset="0"/>
              </a:rPr>
              <a:t>.</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2308324"/>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b. </a:t>
            </a:r>
            <a:r>
              <a:rPr lang="tr-TR" sz="2400" dirty="0" smtClean="0">
                <a:latin typeface="Arial" panose="020B0604020202020204" pitchFamily="34" charset="0"/>
                <a:cs typeface="Arial" panose="020B0604020202020204" pitchFamily="34" charset="0"/>
              </a:rPr>
              <a:t>Uygun izleme ve ölçme kaynaklarının varlığı ve kullanımını,</a:t>
            </a:r>
          </a:p>
          <a:p>
            <a:pPr marL="358775" indent="-358775">
              <a:tabLst>
                <a:tab pos="358775" algn="l"/>
              </a:tabLst>
            </a:pPr>
            <a:r>
              <a:rPr lang="tr-TR" sz="2400" dirty="0" smtClean="0">
                <a:solidFill>
                  <a:srgbClr val="FF0000"/>
                </a:solidFill>
                <a:latin typeface="Arial" panose="020B0604020202020204" pitchFamily="34" charset="0"/>
                <a:cs typeface="Arial" panose="020B0604020202020204" pitchFamily="34" charset="0"/>
              </a:rPr>
              <a:t>c. </a:t>
            </a:r>
            <a:r>
              <a:rPr lang="tr-TR" sz="2400" dirty="0" smtClean="0">
                <a:latin typeface="Arial" panose="020B0604020202020204" pitchFamily="34" charset="0"/>
                <a:cs typeface="Arial" panose="020B0604020202020204" pitchFamily="34" charset="0"/>
              </a:rPr>
              <a:t>Proses veya çıktıların kontrolü için kriterler ile ürün ve hizmetler için kabul kriterlerinin, karşılandığının uygun aşamalarda doğrulanması için izleme ve ölçme faaliyetlerinin uygulanmasını,</a:t>
            </a:r>
          </a:p>
          <a:p>
            <a:r>
              <a:rPr lang="tr-TR" sz="2400" dirty="0" smtClean="0">
                <a:solidFill>
                  <a:srgbClr val="FF0000"/>
                </a:solidFill>
                <a:latin typeface="Arial" panose="020B0604020202020204" pitchFamily="34" charset="0"/>
                <a:cs typeface="Arial" panose="020B0604020202020204" pitchFamily="34" charset="0"/>
              </a:rPr>
              <a:t>d. </a:t>
            </a:r>
            <a:r>
              <a:rPr lang="tr-TR" sz="2400" dirty="0" smtClean="0">
                <a:latin typeface="Arial" panose="020B0604020202020204" pitchFamily="34" charset="0"/>
                <a:cs typeface="Arial" panose="020B0604020202020204" pitchFamily="34" charset="0"/>
              </a:rPr>
              <a:t>Proseslerin işletimi için uygun altyapı ve çevrenin kullanımı,</a:t>
            </a:r>
          </a:p>
        </p:txBody>
      </p:sp>
      <p:grpSp>
        <p:nvGrpSpPr>
          <p:cNvPr id="3" name="Grup 2"/>
          <p:cNvGrpSpPr/>
          <p:nvPr/>
        </p:nvGrpSpPr>
        <p:grpSpPr>
          <a:xfrm>
            <a:off x="-16125" y="2496964"/>
            <a:ext cx="9160126" cy="4361036"/>
            <a:chOff x="-16126" y="2822838"/>
            <a:chExt cx="10736847" cy="4035162"/>
          </a:xfrm>
        </p:grpSpPr>
        <p:pic>
          <p:nvPicPr>
            <p:cNvPr id="36866" name="Picture 2" descr="http://4.bp.blogspot.com/-ZDToevTs4ho/ToYpb6n5xpI/AAAAAAAACqw/mLLhwHeTNUs/s1600/P10806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126" y="2822839"/>
              <a:ext cx="5380214" cy="40351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4.bp.blogspot.com/-ZDToevTs4ho/ToYpb6n5xpI/AAAAAAAACqw/mLLhwHeTNUs/s1600/P108065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364088" y="2822838"/>
              <a:ext cx="5356633" cy="403516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2668142"/>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64488" cy="3416320"/>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Gerekli vasıflandırma dahil, yeterli olan personel görevlendirilmesi,</a:t>
            </a:r>
          </a:p>
          <a:p>
            <a:pPr marL="358775" indent="-358775"/>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Üretim </a:t>
            </a:r>
            <a:r>
              <a:rPr lang="tr-TR" sz="2400" dirty="0">
                <a:latin typeface="Arial" panose="020B0604020202020204" pitchFamily="34" charset="0"/>
                <a:cs typeface="Arial" panose="020B0604020202020204" pitchFamily="34" charset="0"/>
              </a:rPr>
              <a:t>ve hizmetin sunumu için proseslerin planlanan sonuçlara erişme yeteneğinin, sonuçtaki çıktılar daha sonra izlenemediği veya ölçülemediği durumda, geçerli kılınması ve periyodik olarak yeniden vasıflandırılması,</a:t>
            </a:r>
          </a:p>
          <a:p>
            <a:r>
              <a:rPr lang="tr-TR" sz="2400" dirty="0" smtClean="0">
                <a:solidFill>
                  <a:srgbClr val="FF0000"/>
                </a:solidFill>
                <a:latin typeface="Arial" panose="020B0604020202020204" pitchFamily="34" charset="0"/>
                <a:cs typeface="Arial" panose="020B0604020202020204" pitchFamily="34" charset="0"/>
              </a:rPr>
              <a:t>g.</a:t>
            </a:r>
            <a:r>
              <a:rPr lang="tr-TR" sz="2400" dirty="0" smtClean="0">
                <a:latin typeface="Arial" panose="020B0604020202020204" pitchFamily="34" charset="0"/>
                <a:cs typeface="Arial" panose="020B0604020202020204" pitchFamily="34" charset="0"/>
              </a:rPr>
              <a:t> İnsan hatalarını önlemek için faaliyetlerin gerçekleşmesi,</a:t>
            </a:r>
          </a:p>
          <a:p>
            <a:pPr marL="358775" indent="-358775"/>
            <a:r>
              <a:rPr lang="tr-TR" sz="2400" dirty="0" smtClean="0">
                <a:solidFill>
                  <a:srgbClr val="FF0000"/>
                </a:solidFill>
                <a:latin typeface="Arial" panose="020B0604020202020204" pitchFamily="34" charset="0"/>
                <a:cs typeface="Arial" panose="020B0604020202020204" pitchFamily="34" charset="0"/>
              </a:rPr>
              <a:t>h.</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Ürünün piyasaya sürülmesi, teslimatı ve teslimat sonrası faaliyetlerin uygulanmasını kapsamalıdır.</a:t>
            </a:r>
          </a:p>
        </p:txBody>
      </p:sp>
      <p:grpSp>
        <p:nvGrpSpPr>
          <p:cNvPr id="3" name="Grup 2"/>
          <p:cNvGrpSpPr/>
          <p:nvPr/>
        </p:nvGrpSpPr>
        <p:grpSpPr>
          <a:xfrm>
            <a:off x="10599" y="3436948"/>
            <a:ext cx="9122802" cy="3435678"/>
            <a:chOff x="10599" y="3436948"/>
            <a:chExt cx="9122802" cy="3435678"/>
          </a:xfrm>
        </p:grpSpPr>
        <p:pic>
          <p:nvPicPr>
            <p:cNvPr id="37890" name="Picture 2" descr="http://farm1.static.flickr.com/126/331057227_4647f54a7c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99" y="3436948"/>
              <a:ext cx="4561401" cy="342105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farm1.static.flickr.com/126/331057227_4647f54a7c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572000" y="3436948"/>
              <a:ext cx="4561401" cy="343567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8886028"/>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aa.com.tr/uploads/sirkethaberleri/Contents/2017/02/23/thumbs_b_c_946b71690cb516b0c6102c585756f5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45024"/>
            <a:ext cx="9144000" cy="3212976"/>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590838"/>
            <a:ext cx="8640960" cy="3123932"/>
          </a:xfrm>
          <a:prstGeom prst="rect">
            <a:avLst/>
          </a:prstGeom>
        </p:spPr>
        <p:txBody>
          <a:bodyPr wrap="square">
            <a:spAutoFit/>
          </a:bodyPr>
          <a:lstStyle/>
          <a:p>
            <a:pPr marL="342900" indent="-342900" algn="just">
              <a:buClr>
                <a:srgbClr val="FF0000"/>
              </a:buClr>
              <a:buFont typeface="+mj-lt"/>
              <a:buAutoNum type="arabicPeriod"/>
              <a:tabLst>
                <a:tab pos="133985" algn="l"/>
              </a:tabLst>
            </a:pPr>
            <a:r>
              <a:rPr lang="tr-TR" sz="2400" dirty="0">
                <a:latin typeface="Arial" panose="020B0604020202020204" pitchFamily="34" charset="0"/>
                <a:cs typeface="Arial" panose="020B0604020202020204" pitchFamily="34" charset="0"/>
              </a:rPr>
              <a:t>Ürün ve hizmet üretimin­de kontrollü şartları oluş­turunuz,</a:t>
            </a:r>
          </a:p>
          <a:p>
            <a:pPr marL="342900" indent="-342900" algn="just">
              <a:buClr>
                <a:srgbClr val="FF0000"/>
              </a:buClr>
              <a:buFont typeface="+mj-lt"/>
              <a:buAutoNum type="arabicPeriod"/>
              <a:tabLst>
                <a:tab pos="135890" algn="l"/>
              </a:tabLst>
            </a:pPr>
            <a:r>
              <a:rPr lang="tr-TR" sz="2400" dirty="0">
                <a:latin typeface="Arial" panose="020B0604020202020204" pitchFamily="34" charset="0"/>
                <a:cs typeface="Arial" panose="020B0604020202020204" pitchFamily="34" charset="0"/>
              </a:rPr>
              <a:t>Ürün ve hizmet karakte­ristiklerini belirleyiniz,</a:t>
            </a:r>
          </a:p>
          <a:p>
            <a:pPr marL="342900" indent="-342900" algn="just">
              <a:buClr>
                <a:srgbClr val="FF0000"/>
              </a:buClr>
              <a:buFont typeface="+mj-lt"/>
              <a:buAutoNum type="arabicPeriod"/>
              <a:tabLst>
                <a:tab pos="135890" algn="l"/>
              </a:tabLst>
            </a:pPr>
            <a:r>
              <a:rPr lang="tr-TR" sz="2400" dirty="0">
                <a:latin typeface="Arial" panose="020B0604020202020204" pitchFamily="34" charset="0"/>
                <a:cs typeface="Arial" panose="020B0604020202020204" pitchFamily="34" charset="0"/>
              </a:rPr>
              <a:t>İstenen sonuçları belirleyiniz,</a:t>
            </a:r>
          </a:p>
          <a:p>
            <a:pPr marL="342900" indent="-342900" algn="just">
              <a:spcBef>
                <a:spcPts val="600"/>
              </a:spcBef>
              <a:buClr>
                <a:srgbClr val="FF0000"/>
              </a:buClr>
              <a:buFont typeface="+mj-lt"/>
              <a:buAutoNum type="arabicPeriod"/>
              <a:tabLst>
                <a:tab pos="137160" algn="l"/>
              </a:tabLst>
            </a:pPr>
            <a:r>
              <a:rPr lang="tr-TR" sz="2400" dirty="0">
                <a:latin typeface="Arial" panose="020B0604020202020204" pitchFamily="34" charset="0"/>
                <a:cs typeface="Arial" panose="020B0604020202020204" pitchFamily="34" charset="0"/>
              </a:rPr>
              <a:t>Kullanılacak izleme ve ölçme kaynaklarını belirleyiniz,</a:t>
            </a:r>
          </a:p>
          <a:p>
            <a:pPr marL="342900" indent="-342900" algn="just">
              <a:buClr>
                <a:srgbClr val="FF0000"/>
              </a:buClr>
              <a:buFont typeface="+mj-lt"/>
              <a:buAutoNum type="arabicPeriod"/>
              <a:tabLst>
                <a:tab pos="133985" algn="l"/>
              </a:tabLst>
            </a:pPr>
            <a:r>
              <a:rPr lang="tr-TR" sz="2400" dirty="0">
                <a:latin typeface="Arial" panose="020B0604020202020204" pitchFamily="34" charset="0"/>
                <a:cs typeface="Arial" panose="020B0604020202020204" pitchFamily="34" charset="0"/>
              </a:rPr>
              <a:t>İnsan hatasını engelleye­cek faaliyetleri belirleyiniz,</a:t>
            </a:r>
          </a:p>
          <a:p>
            <a:pPr marL="342900" indent="-342900" algn="just">
              <a:buClr>
                <a:srgbClr val="FF0000"/>
              </a:buClr>
              <a:buFont typeface="+mj-lt"/>
              <a:buAutoNum type="arabicPeriod"/>
            </a:pPr>
            <a:r>
              <a:rPr lang="tr-TR" sz="2400" dirty="0">
                <a:latin typeface="Arial" panose="020B0604020202020204" pitchFamily="34" charset="0"/>
                <a:cs typeface="Arial" panose="020B0604020202020204" pitchFamily="34" charset="0"/>
              </a:rPr>
              <a:t>Ürün/hizmet kabul kriter­leri belirleyiniz,</a:t>
            </a:r>
          </a:p>
          <a:p>
            <a:pPr marL="342900" indent="-342900" algn="jus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Teslimat sonrası faaliyet­leri belirleyiniz,</a:t>
            </a:r>
          </a:p>
          <a:p>
            <a:pPr marL="342900" indent="-342900" algn="jus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Dokümantasyon ve kayıt­lar oluşturunuz.</a:t>
            </a: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0654708"/>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28944" y="3645024"/>
            <a:ext cx="9155912" cy="3193031"/>
            <a:chOff x="1371720" y="3943350"/>
            <a:chExt cx="7784192" cy="2914650"/>
          </a:xfrm>
        </p:grpSpPr>
        <p:pic>
          <p:nvPicPr>
            <p:cNvPr id="9" name="Picture 2" descr="http://www.netsis.com.tr/wp-content/themes/netsis2012/images/uretim/uretim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371720" y="3943350"/>
              <a:ext cx="3897992" cy="29146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www.netsis.com.tr/wp-content/themes/netsis2012/images/uretim/uretim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9712" y="3943350"/>
              <a:ext cx="3886200" cy="291465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403648" y="15007"/>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476672"/>
            <a:ext cx="8856984" cy="3253711"/>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ürün ve hizmet sunumunda kontrollü şartları oluşturması ge­rekmektedir. Kontrollü şartların dokümante edilmesi gerekmektedir. Kontrollü şartlar belirlenirken aşağıdaki hususları içermesi gerekmekte­dir;</a:t>
            </a:r>
          </a:p>
          <a:p>
            <a:pPr marL="263525" lvl="0" indent="-2635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Üretilecek olan ürün ve hizmetin karakteristikleri ve yapılacak olan faaliyetler,</a:t>
            </a:r>
          </a:p>
          <a:p>
            <a:pPr marL="263525" lvl="0" indent="-2635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Elde edilecek sonuçlar</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p>
          <a:p>
            <a:pPr marL="263525" indent="-263525" algn="just">
              <a:lnSpc>
                <a:spcPct val="107000"/>
              </a:lnSpc>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Uygun ve mevcut olan ölçme ve izleme kaynakları</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016415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
          <p:cNvGrpSpPr/>
          <p:nvPr/>
        </p:nvGrpSpPr>
        <p:grpSpPr>
          <a:xfrm>
            <a:off x="-23854" y="4785535"/>
            <a:ext cx="9060350" cy="2072464"/>
            <a:chOff x="-23854" y="4785535"/>
            <a:chExt cx="7829885" cy="2072464"/>
          </a:xfrm>
        </p:grpSpPr>
        <p:pic>
          <p:nvPicPr>
            <p:cNvPr id="51202" name="Picture 2" descr="http://www.orasistem.com/wp-content/uploads/2014/03/uretim-yonetim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54" y="4819096"/>
              <a:ext cx="3299710" cy="2038903"/>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http://www.kontrol.itu.edu.tr/static/public/images/inthewild.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58149" y="4856747"/>
              <a:ext cx="2016224" cy="200125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orasistem.com/wp-content/uploads/2014/03/uretim-yonetim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6321" y="4785535"/>
              <a:ext cx="3299710" cy="2038903"/>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Dikdörtgen 2"/>
          <p:cNvSpPr/>
          <p:nvPr/>
        </p:nvSpPr>
        <p:spPr>
          <a:xfrm>
            <a:off x="179512" y="116632"/>
            <a:ext cx="8856984" cy="4834400"/>
          </a:xfrm>
          <a:prstGeom prst="rect">
            <a:avLst/>
          </a:prstGeom>
        </p:spPr>
        <p:txBody>
          <a:bodyPr wrap="square">
            <a:spAutoFit/>
          </a:bodyPr>
          <a:lstStyle/>
          <a:p>
            <a:pPr marL="263525" lvl="0" indent="-2635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Ürün </a:t>
            </a:r>
            <a:r>
              <a:rPr lang="tr-TR" sz="2400" dirty="0">
                <a:latin typeface="Arial" panose="020B0604020202020204" pitchFamily="34" charset="0"/>
                <a:ea typeface="Palatino Linotype" panose="02040502050505030304" pitchFamily="18" charset="0"/>
                <a:cs typeface="Arial" panose="020B0604020202020204" pitchFamily="34" charset="0"/>
              </a:rPr>
              <a:t>ve hizmetin uygun aşamalarında prosesin veya çıktının kontrol edilerek kabul kriterlerine uygun olduğu,</a:t>
            </a:r>
          </a:p>
          <a:p>
            <a:pPr marL="263525" lvl="0" indent="-2635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İnsan hatasını engelleyecek faaliyetlerin uygulanması,</a:t>
            </a:r>
          </a:p>
          <a:p>
            <a:pPr marL="263525" lvl="0" indent="-263525"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Teslimat ve teslim sonrası faaliyetlerin uygulanması.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endParaRPr>
          </a:p>
          <a:p>
            <a:pPr>
              <a:lnSpc>
                <a:spcPct val="107000"/>
              </a:lnSpc>
              <a:spcAft>
                <a:spcPts val="0"/>
              </a:spcAft>
            </a:pPr>
            <a:r>
              <a:rPr lang="tr-TR" sz="2400" b="1" dirty="0" err="1" smtClean="0">
                <a:solidFill>
                  <a:srgbClr val="FF0000"/>
                </a:solidFill>
                <a:latin typeface="Arial" panose="020B0604020202020204" pitchFamily="34" charset="0"/>
                <a:ea typeface="Palatino Linotype" panose="02040502050505030304" pitchFamily="18" charset="0"/>
                <a:cs typeface="Arial" panose="020B0604020202020204" pitchFamily="34" charset="0"/>
              </a:rPr>
              <a:t>Dokümante</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Edilmiş Bilgi Şartı:</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Ürün ve hizmet sunumunun dokümante edilmiş olması standart tarafından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olarak istenmektedir. Yu­karıda ifade edilen maddelerin proses dokümanında denetçi tarafından görülmesi gerekmektedir.</a:t>
            </a: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Tarif edilen düzenlemeler doğrultusunda yapılan Ürün ve Hizmet Sunumu ile ilgili kayıtların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6642459"/>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3140968"/>
            <a:ext cx="9144001" cy="3743507"/>
          </a:xfrm>
          <a:prstGeom prst="rect">
            <a:avLst/>
          </a:prstGeom>
        </p:spPr>
      </p:pic>
      <p:sp>
        <p:nvSpPr>
          <p:cNvPr id="2" name="1 Dikdörtgen"/>
          <p:cNvSpPr/>
          <p:nvPr/>
        </p:nvSpPr>
        <p:spPr>
          <a:xfrm>
            <a:off x="107504" y="116632"/>
            <a:ext cx="8928992"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8.5.2 Tanımlama ve izlenebilirlik</a:t>
            </a:r>
          </a:p>
          <a:p>
            <a:r>
              <a:rPr lang="tr-TR" sz="2400" dirty="0" smtClean="0">
                <a:latin typeface="Arial" panose="020B0604020202020204" pitchFamily="34" charset="0"/>
                <a:cs typeface="Arial" panose="020B0604020202020204" pitchFamily="34" charset="0"/>
              </a:rPr>
              <a:t>Ürün ve hizmetlerin uygunluğundan emin olmak için gerektiğinde, kuruluş çıktıları uygun vasıtalarla tanımlamalıdır.</a:t>
            </a:r>
          </a:p>
          <a:p>
            <a:r>
              <a:rPr lang="tr-TR" sz="2400" dirty="0" smtClean="0">
                <a:latin typeface="Arial" panose="020B0604020202020204" pitchFamily="34" charset="0"/>
                <a:cs typeface="Arial" panose="020B0604020202020204" pitchFamily="34" charset="0"/>
              </a:rPr>
              <a:t>Kuruluş çıktının durumunu, üretim ve hizmetin sunumu boyunca izleme ve ölçme şartları açısından tanımlamalıdır. </a:t>
            </a:r>
          </a:p>
          <a:p>
            <a:r>
              <a:rPr lang="tr-TR" sz="2400" dirty="0" smtClean="0">
                <a:latin typeface="Arial" panose="020B0604020202020204" pitchFamily="34" charset="0"/>
                <a:cs typeface="Arial" panose="020B0604020202020204" pitchFamily="34" charset="0"/>
              </a:rPr>
              <a:t>İzlenebilirlik bir şart olduğunda kuruluş, çıktıların her birine özel olan tanımlamayı kontrol altında bulundurmalı ve izlenebilirliği güvence altına almak için dokümante edilmiş bilgiyi muhafaza </a:t>
            </a:r>
            <a:r>
              <a:rPr lang="tr-TR" sz="2400" dirty="0" smtClean="0">
                <a:solidFill>
                  <a:schemeClr val="bg1"/>
                </a:solidFill>
                <a:latin typeface="Arial" panose="020B0604020202020204" pitchFamily="34" charset="0"/>
                <a:cs typeface="Arial" panose="020B0604020202020204" pitchFamily="34" charset="0"/>
              </a:rPr>
              <a:t>etmelidir.</a:t>
            </a:r>
            <a:endParaRPr lang="tr-TR" sz="2400" dirty="0">
              <a:solidFill>
                <a:schemeClr val="bg1"/>
              </a:solidFill>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0" y="4180876"/>
            <a:ext cx="9153250" cy="2695417"/>
            <a:chOff x="0" y="4180876"/>
            <a:chExt cx="9153250" cy="2695417"/>
          </a:xfrm>
        </p:grpSpPr>
        <p:pic>
          <p:nvPicPr>
            <p:cNvPr id="54274" name="Picture 2" descr="http://static.gravotech.com/var/gravotech/storage/images/technifor/_international/marquage-tracabilite/le-marquage-direct-et-permanent/l-identification-des-composants-et-des-produits/357524-9-int-FR/l-identification-des-composants-et-des-produits_editorial_main_ima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80876"/>
              <a:ext cx="5652120" cy="2695417"/>
            </a:xfrm>
            <a:prstGeom prst="rect">
              <a:avLst/>
            </a:prstGeom>
            <a:noFill/>
            <a:extLst>
              <a:ext uri="{909E8E84-426E-40DD-AFC4-6F175D3DCCD1}">
                <a14:hiddenFill xmlns:a14="http://schemas.microsoft.com/office/drawing/2010/main">
                  <a:solidFill>
                    <a:srgbClr val="FFFFFF"/>
                  </a:solidFill>
                </a14:hiddenFill>
              </a:ext>
            </a:extLst>
          </p:spPr>
        </p:pic>
        <p:pic>
          <p:nvPicPr>
            <p:cNvPr id="2" name="Resim 1"/>
            <p:cNvPicPr>
              <a:picLocks noChangeAspect="1"/>
            </p:cNvPicPr>
            <p:nvPr/>
          </p:nvPicPr>
          <p:blipFill>
            <a:blip r:embed="rId4"/>
            <a:stretch>
              <a:fillRect/>
            </a:stretch>
          </p:blipFill>
          <p:spPr>
            <a:xfrm>
              <a:off x="5659642" y="4180877"/>
              <a:ext cx="3493608" cy="2677124"/>
            </a:xfrm>
            <a:prstGeom prst="rect">
              <a:avLst/>
            </a:prstGeom>
          </p:spPr>
        </p:pic>
      </p:grpSp>
      <p:sp>
        <p:nvSpPr>
          <p:cNvPr id="3" name="Dikdörtgen 2"/>
          <p:cNvSpPr/>
          <p:nvPr/>
        </p:nvSpPr>
        <p:spPr>
          <a:xfrm>
            <a:off x="107504" y="476672"/>
            <a:ext cx="8784976" cy="1200329"/>
          </a:xfrm>
          <a:prstGeom prst="rect">
            <a:avLst/>
          </a:prstGeom>
        </p:spPr>
        <p:txBody>
          <a:bodyPr wrap="square">
            <a:spAutoFit/>
          </a:bodyPr>
          <a:lstStyle/>
          <a:p>
            <a:pPr marL="358775" lvl="0" indent="-358775" algn="just">
              <a:spcAft>
                <a:spcPts val="0"/>
              </a:spcAf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Ürünün ilgili aşamalarda tanımlamalarını yapınız,</a:t>
            </a:r>
          </a:p>
          <a:p>
            <a:pPr marL="358775" lvl="0" indent="-358775" algn="just">
              <a:spcAft>
                <a:spcPts val="0"/>
              </a:spcAft>
              <a:buClr>
                <a:srgbClr val="FF0000"/>
              </a:buClr>
              <a:buFont typeface="+mj-lt"/>
              <a:buAutoNum type="arabicPeriod"/>
              <a:tabLst>
                <a:tab pos="133985" algn="l"/>
              </a:tabLst>
            </a:pPr>
            <a:r>
              <a:rPr lang="tr-TR" sz="2400" dirty="0">
                <a:latin typeface="Arial" panose="020B0604020202020204" pitchFamily="34" charset="0"/>
                <a:cs typeface="Arial" panose="020B0604020202020204" pitchFamily="34" charset="0"/>
              </a:rPr>
              <a:t>İzlenebilirlik isteniyorsa yöntemi belirleyiniz,</a:t>
            </a:r>
          </a:p>
          <a:p>
            <a:pPr marL="358775" lvl="0" indent="-358775" algn="just">
              <a:spcAft>
                <a:spcPts val="0"/>
              </a:spcAft>
              <a:buClr>
                <a:srgbClr val="FF0000"/>
              </a:buClr>
              <a:buFont typeface="+mj-lt"/>
              <a:buAutoNum type="arabicPeriod"/>
              <a:tabLst>
                <a:tab pos="133985" algn="l"/>
              </a:tabLst>
            </a:pPr>
            <a:r>
              <a:rPr lang="tr-TR" sz="2400" dirty="0">
                <a:latin typeface="Arial" panose="020B0604020202020204" pitchFamily="34" charset="0"/>
                <a:cs typeface="Arial" panose="020B0604020202020204" pitchFamily="34" charset="0"/>
              </a:rPr>
              <a:t>İzlenebilirlik için kayıt oluşturunuz.</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Metin kutusu 4"/>
          <p:cNvSpPr txBox="1"/>
          <p:nvPr/>
        </p:nvSpPr>
        <p:spPr>
          <a:xfrm>
            <a:off x="1179898" y="1585845"/>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107504" y="1911365"/>
            <a:ext cx="8928992" cy="2308324"/>
          </a:xfrm>
          <a:prstGeom prst="rect">
            <a:avLst/>
          </a:prstGeom>
        </p:spPr>
        <p:txBody>
          <a:bodyPr wrap="square">
            <a:spAutoFit/>
          </a:bodyPr>
          <a:lstStyle/>
          <a:p>
            <a:pPr marL="342900" lvl="0" indent="-342900">
              <a:spcAft>
                <a:spcPts val="0"/>
              </a:spcAft>
              <a:buClr>
                <a:srgbClr val="FF0000"/>
              </a:buClr>
              <a:buFont typeface="+mj-lt"/>
              <a:buAutoNum type="arabicPeriod"/>
            </a:pPr>
            <a:r>
              <a:rPr lang="tr-TR" sz="2400" dirty="0">
                <a:latin typeface="Arial" panose="020B0604020202020204" pitchFamily="34" charset="0"/>
                <a:ea typeface="Times New Roman" panose="02020603050405020304" pitchFamily="18" charset="0"/>
                <a:cs typeface="Arial" panose="020B0604020202020204" pitchFamily="34" charset="0"/>
              </a:rPr>
              <a:t>Kuruluş, ürün ve hizmetin üretim aşamaları boyunca ölçme ve izleme şart­larına göre çıktıların durumlarının belirlenmesine yönelik nasıl bir sistem oluşturduğunu göstermelidir.</a:t>
            </a:r>
          </a:p>
          <a:p>
            <a:pPr marL="342900" lvl="0" indent="-342900">
              <a:spcAft>
                <a:spcPts val="0"/>
              </a:spcAft>
              <a:buClr>
                <a:srgbClr val="FF0000"/>
              </a:buClr>
              <a:buFont typeface="+mj-lt"/>
              <a:buAutoNum type="arabicPeriod"/>
            </a:pPr>
            <a:r>
              <a:rPr lang="tr-TR" sz="2400" dirty="0">
                <a:latin typeface="Arial" panose="020B0604020202020204" pitchFamily="34" charset="0"/>
                <a:ea typeface="Times New Roman" panose="02020603050405020304" pitchFamily="18" charset="0"/>
                <a:cs typeface="Arial" panose="020B0604020202020204" pitchFamily="34" charset="0"/>
              </a:rPr>
              <a:t>Kuruluştan eğer izlenebilirlik bir şart olarak isteniyorsa bunu karşılayacak bir yapı oluşturmalı ve ilgili kayıtları da tutmalıdır.</a:t>
            </a:r>
          </a:p>
          <a:p>
            <a:pPr>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 </a:t>
            </a:r>
            <a:r>
              <a:rPr lang="tr-TR" sz="2400" dirty="0">
                <a:latin typeface="Arial" panose="020B0604020202020204" pitchFamily="34" charset="0"/>
                <a:ea typeface="Calibri" panose="020F0502020204030204" pitchFamily="34" charset="0"/>
                <a:cs typeface="Arial" panose="020B0604020202020204" pitchFamily="34" charset="0"/>
              </a:rPr>
              <a:t>İzlenebilirlikle ile ilgili kayıt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98474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2348880"/>
            <a:ext cx="9144000" cy="4509120"/>
            <a:chOff x="0" y="1997646"/>
            <a:chExt cx="10289258" cy="4860354"/>
          </a:xfrm>
        </p:grpSpPr>
        <p:pic>
          <p:nvPicPr>
            <p:cNvPr id="39938" name="Picture 2" descr="http://emreotomasyon.com/images/urunler_gir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97647"/>
              <a:ext cx="5436096" cy="486035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emreotomasyon.com/images/urunler_gir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932040" y="1997646"/>
              <a:ext cx="5357218" cy="486035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16632"/>
            <a:ext cx="8784976"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8.5.3 Müşteri veya dış tedarikçiye ait mülkiyet</a:t>
            </a:r>
          </a:p>
          <a:p>
            <a:r>
              <a:rPr lang="tr-TR" sz="2400" dirty="0" smtClean="0">
                <a:latin typeface="Arial" panose="020B0604020202020204" pitchFamily="34" charset="0"/>
                <a:cs typeface="Arial" panose="020B0604020202020204" pitchFamily="34" charset="0"/>
              </a:rPr>
              <a:t>Kuruluş, kendi kontrolü altında olduğu veya kendisi tarafından kullanıldığı sürece, müşteri veya dış tedarikçiye</a:t>
            </a:r>
          </a:p>
          <a:p>
            <a:r>
              <a:rPr lang="tr-TR" sz="2400" dirty="0" smtClean="0">
                <a:latin typeface="Arial" panose="020B0604020202020204" pitchFamily="34" charset="0"/>
                <a:cs typeface="Arial" panose="020B0604020202020204" pitchFamily="34" charset="0"/>
              </a:rPr>
              <a:t>ait mülkiyete itina göstermelidir. Kuruluş, kullanım için veya kendi ürünü ve hizmetiyle birleştirilecek müşteri veya dış tedarikçiye ait mülkiyeti tanımlamalı, doğrulamalı, korumalı ve güvenliğini sağlamalıdır.</a:t>
            </a: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Dikdörtgen 2"/>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910602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88640"/>
            <a:ext cx="8640960" cy="3785652"/>
          </a:xfrm>
          <a:prstGeom prst="rect">
            <a:avLst/>
          </a:prstGeom>
        </p:spPr>
        <p:txBody>
          <a:bodyPr wrap="square">
            <a:spAutoFit/>
          </a:bodyPr>
          <a:lstStyle/>
          <a:p>
            <a:pPr indent="254000" algn="just">
              <a:spcBef>
                <a:spcPts val="1200"/>
              </a:spcBef>
              <a:spcAft>
                <a:spcPts val="0"/>
              </a:spcAft>
              <a:buSzPct val="80000"/>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gerekenler</a:t>
            </a:r>
          </a:p>
          <a:p>
            <a:pPr marL="342900" lvl="0" indent="-342900" algn="just">
              <a:spcAft>
                <a:spcPts val="0"/>
              </a:spcAft>
              <a:buClr>
                <a:srgbClr val="FF0000"/>
              </a:buClr>
              <a:buSzPct val="100000"/>
              <a:buFont typeface="+mj-lt"/>
              <a:buAutoNum type="arabicPeriod"/>
              <a:tabLst>
                <a:tab pos="403860"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Ulaşılması </a:t>
            </a:r>
            <a:r>
              <a:rPr lang="tr-TR" sz="2400" dirty="0">
                <a:latin typeface="Arial" panose="020B0604020202020204" pitchFamily="34" charset="0"/>
                <a:ea typeface="Palatino Linotype" panose="02040502050505030304" pitchFamily="18" charset="0"/>
                <a:cs typeface="Arial" panose="020B0604020202020204" pitchFamily="34" charset="0"/>
              </a:rPr>
              <a:t>gereken sistem ve proses hedefleri tanımlanmalı,</a:t>
            </a:r>
          </a:p>
          <a:p>
            <a:pPr marL="342900" lvl="0" indent="-342900" algn="just">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Proseslerin yönetimi için sorumluluklar, yetkiler belirlenmeli,</a:t>
            </a:r>
          </a:p>
          <a:p>
            <a:pPr marL="342900" lvl="0" indent="-342900" algn="just">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Kuruluşun yeterlilikleri ve kaynak kısıtları belirlenmeli,</a:t>
            </a:r>
          </a:p>
          <a:p>
            <a:pPr marL="342900" marR="12700" lvl="0" indent="-342900">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Kalite hedeflerine ulaşabilmek için proseslerin birbiri ile ilişkilerine bakıl­malı,</a:t>
            </a:r>
          </a:p>
          <a:p>
            <a:pPr marL="342900" marR="12700" lvl="0" indent="-342900">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Prosesleri yürütmek ve iyileştirmek için gerekli bilgilerin mevcudiyeti güvence altına alınmalı,</a:t>
            </a:r>
          </a:p>
          <a:p>
            <a:pPr marL="342900" lvl="0" indent="-342900" algn="just">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Proseslerin çıktısını etkileyecek riskler yönetilmeli.</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grpSp>
        <p:nvGrpSpPr>
          <p:cNvPr id="2" name="Grup 1"/>
          <p:cNvGrpSpPr/>
          <p:nvPr/>
        </p:nvGrpSpPr>
        <p:grpSpPr>
          <a:xfrm>
            <a:off x="0" y="3986812"/>
            <a:ext cx="9144000" cy="2871188"/>
            <a:chOff x="0" y="3986812"/>
            <a:chExt cx="7640758" cy="2871188"/>
          </a:xfrm>
        </p:grpSpPr>
        <p:pic>
          <p:nvPicPr>
            <p:cNvPr id="10242" name="Picture 2" descr="http://www.durusoz.com/wp-content/uploads/2010/06/engranaj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00500"/>
              <a:ext cx="3810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http://www.durusoz.com/wp-content/uploads/2010/06/engranaj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3810000" y="3986812"/>
              <a:ext cx="3830758" cy="285750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19648484"/>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0" y="3140968"/>
            <a:ext cx="9186719" cy="3702551"/>
            <a:chOff x="0" y="3140968"/>
            <a:chExt cx="9186719" cy="3702551"/>
          </a:xfrm>
        </p:grpSpPr>
        <p:grpSp>
          <p:nvGrpSpPr>
            <p:cNvPr id="8" name="Grup 7"/>
            <p:cNvGrpSpPr/>
            <p:nvPr/>
          </p:nvGrpSpPr>
          <p:grpSpPr>
            <a:xfrm>
              <a:off x="0" y="3140968"/>
              <a:ext cx="5364088" cy="3702551"/>
              <a:chOff x="2934" y="3428116"/>
              <a:chExt cx="5166360" cy="3444240"/>
            </a:xfrm>
          </p:grpSpPr>
          <p:pic>
            <p:nvPicPr>
              <p:cNvPr id="7" name="Resim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34" y="3428116"/>
                <a:ext cx="5166360" cy="3444240"/>
              </a:xfrm>
              <a:prstGeom prst="rect">
                <a:avLst/>
              </a:prstGeom>
            </p:spPr>
          </p:pic>
          <p:sp>
            <p:nvSpPr>
              <p:cNvPr id="5" name="Metin kutusu 4"/>
              <p:cNvSpPr txBox="1"/>
              <p:nvPr/>
            </p:nvSpPr>
            <p:spPr>
              <a:xfrm rot="20829999">
                <a:off x="2107792" y="4649076"/>
                <a:ext cx="857927" cy="276999"/>
              </a:xfrm>
              <a:prstGeom prst="rect">
                <a:avLst/>
              </a:prstGeom>
              <a:noFill/>
            </p:spPr>
            <p:txBody>
              <a:bodyPr wrap="none" rtlCol="0">
                <a:spAutoFit/>
              </a:bodyPr>
              <a:lstStyle/>
              <a:p>
                <a:r>
                  <a:rPr lang="tr-TR" sz="1200" dirty="0" smtClean="0">
                    <a:latin typeface="Arial" panose="020B0604020202020204" pitchFamily="34" charset="0"/>
                    <a:cs typeface="Arial" panose="020B0604020202020204" pitchFamily="34" charset="0"/>
                  </a:rPr>
                  <a:t>Sözleşme</a:t>
                </a:r>
                <a:endParaRPr lang="tr-TR" sz="1200" dirty="0">
                  <a:latin typeface="Arial" panose="020B0604020202020204" pitchFamily="34" charset="0"/>
                  <a:cs typeface="Arial" panose="020B0604020202020204" pitchFamily="34" charset="0"/>
                </a:endParaRPr>
              </a:p>
            </p:txBody>
          </p:sp>
        </p:grpSp>
        <p:pic>
          <p:nvPicPr>
            <p:cNvPr id="24578" name="Picture 2" descr="https://www.hurriyetemlak.com/emlak-yasam/wp-content/uploads/2018/09/Gayrimenkul-sat%C4%B1%C5%9F-s%C3%B6zle%C5%9Fmesi-nas%C4%B1l-haz%C4%B1rlan%C4%B1r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4725144"/>
              <a:ext cx="3822631" cy="2118375"/>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bilgi belge sözleşme ile ilgili görsel sonucu&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64089" y="3140968"/>
              <a:ext cx="2376264" cy="1600074"/>
            </a:xfrm>
            <a:prstGeom prst="rect">
              <a:avLst/>
            </a:prstGeom>
            <a:noFill/>
            <a:extLst>
              <a:ext uri="{909E8E84-426E-40DD-AFC4-6F175D3DCCD1}">
                <a14:hiddenFill xmlns:a14="http://schemas.microsoft.com/office/drawing/2010/main">
                  <a:solidFill>
                    <a:srgbClr val="FFFFFF"/>
                  </a:solidFill>
                </a14:hiddenFill>
              </a:ext>
            </a:extLst>
          </p:spPr>
        </p:pic>
        <p:pic>
          <p:nvPicPr>
            <p:cNvPr id="24582" name="Picture 6" descr="bilgi belge sözleşme ile ilgili görsel sonucu&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669372" y="3228836"/>
              <a:ext cx="1559624" cy="138963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88640"/>
            <a:ext cx="8784976" cy="3046988"/>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Herhangi bir müşteri veya dış tedarikçiye ait mülkiyet kaybolur, zarar görür veya bir şekilde kullanım için uygun olmadığı tespit edilirse kuruluş, bu durumu müşteriye veya dış tedarikçiye rapor etmeli ve ne olduğu ile ilgili dokümante edilmiş bilgiyi muhafaza etmelidir.</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Müşteri veya dış tedarikçiye ait mülkiyet; malzeme, bileşen, alet ve teçhizat, tesis, fikri mülkiyet ve kişisel</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bilgileri içerebilir.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4975978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descr="http://www.solesigorta.com.tr/wp-content/uploads/2015/08/mulk-deta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96" y="3717032"/>
            <a:ext cx="9144000" cy="314096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0616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07504" y="567828"/>
            <a:ext cx="8856984" cy="1938992"/>
          </a:xfrm>
          <a:prstGeom prst="rect">
            <a:avLst/>
          </a:prstGeom>
        </p:spPr>
        <p:txBody>
          <a:bodyPr wrap="square">
            <a:spAutoFit/>
          </a:bodyPr>
          <a:lstStyle/>
          <a:p>
            <a:pPr marL="342900" lvl="0" indent="-342900" algn="just">
              <a:spcAft>
                <a:spcPts val="0"/>
              </a:spcAf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Müşteri veya tedarikçi mülkü varsa tanımlayınız, doğ­rulayınız, koruyunuz ve güvence altına alınız,</a:t>
            </a:r>
          </a:p>
          <a:p>
            <a:pPr marL="342900" lvl="0" indent="-342900" algn="just">
              <a:spcAft>
                <a:spcPts val="0"/>
              </a:spcAf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Hasar görmesi veya kulla­nılmaz hale gelmesi duru­munda rapor ediniz,</a:t>
            </a:r>
          </a:p>
          <a:p>
            <a:pPr marL="342900" lvl="0" indent="-342900" algn="just">
              <a:spcAft>
                <a:spcPts val="0"/>
              </a:spcAf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Kayıtları oluşturunuz.</a:t>
            </a:r>
            <a:endParaRPr lang="tr-TR" sz="2400" dirty="0">
              <a:effectLst/>
              <a:latin typeface="Arial" panose="020B0604020202020204" pitchFamily="34" charset="0"/>
              <a:cs typeface="Arial" panose="020B0604020202020204" pitchFamily="34" charset="0"/>
            </a:endParaRPr>
          </a:p>
        </p:txBody>
      </p:sp>
      <p:sp>
        <p:nvSpPr>
          <p:cNvPr id="5" name="Dikdörtgen 4"/>
          <p:cNvSpPr/>
          <p:nvPr/>
        </p:nvSpPr>
        <p:spPr>
          <a:xfrm>
            <a:off x="107504" y="2899667"/>
            <a:ext cx="8856984" cy="3493264"/>
          </a:xfrm>
          <a:prstGeom prst="rect">
            <a:avLst/>
          </a:prstGeom>
        </p:spPr>
        <p:txBody>
          <a:bodyPr wrap="square">
            <a:spAutoFit/>
          </a:bodyPr>
          <a:lstStyle/>
          <a:p>
            <a:pPr>
              <a:spcBef>
                <a:spcPts val="300"/>
              </a:spcBef>
              <a:spcAft>
                <a:spcPts val="300"/>
              </a:spcAft>
            </a:pPr>
            <a:r>
              <a:rPr lang="tr-TR" sz="2400" dirty="0" smtClean="0">
                <a:latin typeface="Arial" panose="020B0604020202020204" pitchFamily="34" charset="0"/>
                <a:ea typeface="Calibri" panose="020F0502020204030204" pitchFamily="34" charset="0"/>
                <a:cs typeface="Arial" panose="020B0604020202020204" pitchFamily="34" charset="0"/>
              </a:rPr>
              <a:t>Bu </a:t>
            </a:r>
            <a:r>
              <a:rPr lang="tr-TR" sz="2400" dirty="0">
                <a:latin typeface="Arial" panose="020B0604020202020204" pitchFamily="34" charset="0"/>
                <a:ea typeface="Calibri" panose="020F0502020204030204" pitchFamily="34" charset="0"/>
                <a:cs typeface="Arial" panose="020B0604020202020204" pitchFamily="34" charset="0"/>
              </a:rPr>
              <a:t>tür mülkün kuruluş içinde olması durumunda, tanımlanması, doğru­lanması, korunması ve güvenceye alınması ile ilgili </a:t>
            </a:r>
            <a:r>
              <a:rPr lang="tr-TR" sz="2400" dirty="0">
                <a:solidFill>
                  <a:schemeClr val="bg1"/>
                </a:solidFill>
                <a:latin typeface="Arial" panose="020B0604020202020204" pitchFamily="34" charset="0"/>
                <a:ea typeface="Calibri" panose="020F0502020204030204" pitchFamily="34" charset="0"/>
                <a:cs typeface="Arial" panose="020B0604020202020204" pitchFamily="34" charset="0"/>
              </a:rPr>
              <a:t>düzenlemelerin ve uy­gulamaların nasıl yapıldığı belirlenmelidir.</a:t>
            </a:r>
          </a:p>
          <a:p>
            <a:pPr>
              <a:spcAft>
                <a:spcPts val="300"/>
              </a:spcAft>
            </a:pPr>
            <a:r>
              <a:rPr lang="tr-TR" sz="2400" dirty="0">
                <a:solidFill>
                  <a:schemeClr val="bg1"/>
                </a:solidFill>
                <a:latin typeface="Arial" panose="020B0604020202020204" pitchFamily="34" charset="0"/>
                <a:ea typeface="Calibri" panose="020F0502020204030204" pitchFamily="34" charset="0"/>
                <a:cs typeface="Arial" panose="020B0604020202020204" pitchFamily="34" charset="0"/>
              </a:rPr>
              <a:t>Bu tür bir mülkün kaybolması, hasar görmesi veya kullanılamaz hâle gel­mesi durumunda, müşteriye veya dışarıdan temin edene rapor edilmesi­nin tarif edilmesi ve ilgili kayıtlarının tutulmalıdır.</a:t>
            </a:r>
          </a:p>
          <a:p>
            <a:pPr>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chemeClr val="bg1"/>
                </a:solidFill>
                <a:latin typeface="Arial" panose="020B0604020202020204" pitchFamily="34" charset="0"/>
                <a:ea typeface="Calibri" panose="020F0502020204030204" pitchFamily="34" charset="0"/>
                <a:cs typeface="Arial" panose="020B0604020202020204" pitchFamily="34" charset="0"/>
              </a:rPr>
              <a:t> Mülkün zarar görmesi durumunda ilgili kayıt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Metin kutusu 5"/>
          <p:cNvSpPr txBox="1"/>
          <p:nvPr/>
        </p:nvSpPr>
        <p:spPr>
          <a:xfrm>
            <a:off x="1259632" y="2451891"/>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7" name="Dikdörtgen 6"/>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9583692"/>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9001000"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8.5.4 Muhafaza</a:t>
            </a:r>
          </a:p>
          <a:p>
            <a:r>
              <a:rPr lang="tr-TR" sz="2400" dirty="0" smtClean="0">
                <a:latin typeface="Arial" panose="020B0604020202020204" pitchFamily="34" charset="0"/>
                <a:cs typeface="Arial" panose="020B0604020202020204" pitchFamily="34" charset="0"/>
              </a:rPr>
              <a:t>Kuruluş, üretim veya hizmet sunumu esnasındaki çıktıları, şartlara uygunluğu güvence altına almak için gerekli olduğu </a:t>
            </a:r>
            <a:r>
              <a:rPr lang="tr-TR" sz="2400" dirty="0" smtClean="0">
                <a:solidFill>
                  <a:srgbClr val="FF0000"/>
                </a:solidFill>
                <a:latin typeface="Arial" panose="020B0604020202020204" pitchFamily="34" charset="0"/>
                <a:cs typeface="Arial" panose="020B0604020202020204" pitchFamily="34" charset="0"/>
              </a:rPr>
              <a:t>derecede muhafaza etmelidir.</a:t>
            </a:r>
          </a:p>
          <a:p>
            <a:r>
              <a:rPr lang="tr-TR" sz="2400" b="1" dirty="0" smtClean="0">
                <a:solidFill>
                  <a:srgbClr val="FF0000"/>
                </a:solidFill>
                <a:latin typeface="Arial" panose="020B0604020202020204" pitchFamily="34" charset="0"/>
                <a:cs typeface="Arial" panose="020B0604020202020204" pitchFamily="34" charset="0"/>
              </a:rPr>
              <a:t>Not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Muhafaza; tanımlama, </a:t>
            </a:r>
            <a:r>
              <a:rPr lang="tr-TR" sz="2400" dirty="0" err="1" smtClean="0">
                <a:latin typeface="Arial" panose="020B0604020202020204" pitchFamily="34" charset="0"/>
                <a:cs typeface="Arial" panose="020B0604020202020204" pitchFamily="34" charset="0"/>
              </a:rPr>
              <a:t>elleçleme</a:t>
            </a:r>
            <a:r>
              <a:rPr lang="tr-TR" sz="2400" dirty="0" smtClean="0">
                <a:latin typeface="Arial" panose="020B0604020202020204" pitchFamily="34" charset="0"/>
                <a:cs typeface="Arial" panose="020B0604020202020204" pitchFamily="34" charset="0"/>
              </a:rPr>
              <a:t>, </a:t>
            </a:r>
            <a:r>
              <a:rPr lang="tr-TR" sz="2400" dirty="0" err="1" smtClean="0">
                <a:latin typeface="Arial" panose="020B0604020202020204" pitchFamily="34" charset="0"/>
                <a:cs typeface="Arial" panose="020B0604020202020204" pitchFamily="34" charset="0"/>
              </a:rPr>
              <a:t>kontaminasyon</a:t>
            </a:r>
            <a:r>
              <a:rPr lang="tr-TR" sz="2400" dirty="0" smtClean="0">
                <a:latin typeface="Arial" panose="020B0604020202020204" pitchFamily="34" charset="0"/>
                <a:cs typeface="Arial" panose="020B0604020202020204" pitchFamily="34" charset="0"/>
              </a:rPr>
              <a:t> kontrolü, ambalajlama, depolama, taşıma veya nakliye ve korumayı içerebilir.</a:t>
            </a:r>
            <a:endParaRPr lang="tr-TR" sz="2400" dirty="0">
              <a:latin typeface="Arial" panose="020B0604020202020204" pitchFamily="34" charset="0"/>
              <a:cs typeface="Arial" panose="020B0604020202020204" pitchFamily="34" charset="0"/>
            </a:endParaRPr>
          </a:p>
        </p:txBody>
      </p:sp>
      <p:pic>
        <p:nvPicPr>
          <p:cNvPr id="41986" name="Picture 2" descr="http://www.karyanakliyat.com/wp-content/uploads/2015/10/bodrum-depolama-hizmet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64904"/>
            <a:ext cx="9150469" cy="4293096"/>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9632" y="26064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Metin kutusu 2"/>
          <p:cNvSpPr txBox="1"/>
          <p:nvPr/>
        </p:nvSpPr>
        <p:spPr>
          <a:xfrm>
            <a:off x="1248407" y="118453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07504" y="699855"/>
            <a:ext cx="8928992" cy="461665"/>
          </a:xfrm>
          <a:prstGeom prst="rect">
            <a:avLst/>
          </a:prstGeom>
        </p:spPr>
        <p:txBody>
          <a:bodyPr wrap="square">
            <a:spAutoFit/>
          </a:bodyPr>
          <a:lstStyle/>
          <a:p>
            <a:r>
              <a:rPr lang="tr-TR" sz="2400" dirty="0">
                <a:latin typeface="Arial" panose="020B0604020202020204" pitchFamily="34" charset="0"/>
                <a:cs typeface="Arial" panose="020B0604020202020204" pitchFamily="34" charset="0"/>
              </a:rPr>
              <a:t>Ürün ve hizmetin tüm aşa­malarında ürünü koru ve muhafaza et.</a:t>
            </a:r>
          </a:p>
        </p:txBody>
      </p:sp>
      <p:sp>
        <p:nvSpPr>
          <p:cNvPr id="5" name="Dikdörtgen 4"/>
          <p:cNvSpPr/>
          <p:nvPr/>
        </p:nvSpPr>
        <p:spPr>
          <a:xfrm>
            <a:off x="198506" y="1600727"/>
            <a:ext cx="8136904" cy="4237057"/>
          </a:xfrm>
          <a:prstGeom prst="rect">
            <a:avLst/>
          </a:prstGeom>
        </p:spPr>
        <p:txBody>
          <a:bodyPr wrap="square">
            <a:spAutoFit/>
          </a:bodyPr>
          <a:lstStyle/>
          <a:p>
            <a:pPr>
              <a:spcAft>
                <a:spcPts val="800"/>
              </a:spcAft>
              <a:buClr>
                <a:srgbClr val="FF0000"/>
              </a:buClr>
            </a:pPr>
            <a:r>
              <a:rPr lang="tr-TR" sz="2400" dirty="0">
                <a:latin typeface="Arial" panose="020B0604020202020204" pitchFamily="34" charset="0"/>
                <a:ea typeface="Calibri" panose="020F0502020204030204" pitchFamily="34" charset="0"/>
                <a:cs typeface="Arial" panose="020B0604020202020204" pitchFamily="34" charset="0"/>
              </a:rPr>
              <a:t>Koruma şu aşamalarda yapılmalıdır;</a:t>
            </a:r>
          </a:p>
          <a:p>
            <a:pPr marL="342900" lvl="0" indent="-342900" algn="just">
              <a:spcAft>
                <a:spcPts val="800"/>
              </a:spcAft>
              <a:buClr>
                <a:srgbClr val="FF0000"/>
              </a:buClr>
              <a:buSzPct val="80000"/>
              <a:buFont typeface="Wingdings" panose="05000000000000000000" pitchFamily="2" charset="2"/>
              <a:buChar char="Ø"/>
              <a:tabLst>
                <a:tab pos="1035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Tanımlama</a:t>
            </a:r>
          </a:p>
          <a:p>
            <a:pPr marL="342900" lvl="0" indent="-342900" algn="just">
              <a:spcAft>
                <a:spcPts val="800"/>
              </a:spcAft>
              <a:buClr>
                <a:srgbClr val="FF0000"/>
              </a:buClr>
              <a:buSzPct val="8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Taşıma</a:t>
            </a:r>
          </a:p>
          <a:p>
            <a:pPr marL="342900" lvl="0" indent="-342900" algn="just">
              <a:spcAft>
                <a:spcPts val="800"/>
              </a:spcAft>
              <a:buClr>
                <a:srgbClr val="FF0000"/>
              </a:buClr>
              <a:buSzPct val="80000"/>
              <a:buFont typeface="Wingdings" panose="05000000000000000000" pitchFamily="2" charset="2"/>
              <a:buChar char="Ø"/>
              <a:tabLst>
                <a:tab pos="106680" algn="l"/>
              </a:tabLst>
            </a:pPr>
            <a:r>
              <a:rPr lang="tr-TR" sz="2400" dirty="0" err="1">
                <a:latin typeface="Arial" panose="020B0604020202020204" pitchFamily="34" charset="0"/>
                <a:ea typeface="Palatino Linotype" panose="02040502050505030304" pitchFamily="18" charset="0"/>
                <a:cs typeface="Arial" panose="020B0604020202020204" pitchFamily="34" charset="0"/>
              </a:rPr>
              <a:t>Kontaminasyon</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800"/>
              </a:spcAft>
              <a:buClr>
                <a:srgbClr val="FF0000"/>
              </a:buClr>
              <a:buSzPct val="8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Kontrol</a:t>
            </a:r>
          </a:p>
          <a:p>
            <a:pPr marL="342900" lvl="0" indent="-342900" algn="just">
              <a:spcAft>
                <a:spcPts val="800"/>
              </a:spcAft>
              <a:buClr>
                <a:srgbClr val="FF0000"/>
              </a:buClr>
              <a:buSzPct val="8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Paketleme</a:t>
            </a:r>
          </a:p>
          <a:p>
            <a:pPr marL="342900" lvl="0" indent="-342900" algn="just">
              <a:spcAft>
                <a:spcPts val="800"/>
              </a:spcAft>
              <a:buClr>
                <a:srgbClr val="FF0000"/>
              </a:buClr>
              <a:buSzPct val="80000"/>
              <a:buFont typeface="Wingdings" panose="05000000000000000000" pitchFamily="2" charset="2"/>
              <a:buChar char="Ø"/>
              <a:tabLst>
                <a:tab pos="106680" algn="l"/>
              </a:tabLst>
            </a:pPr>
            <a:r>
              <a:rPr lang="tr-TR" sz="2400" dirty="0">
                <a:latin typeface="Arial" panose="020B0604020202020204" pitchFamily="34" charset="0"/>
                <a:ea typeface="Palatino Linotype" panose="02040502050505030304" pitchFamily="18" charset="0"/>
                <a:cs typeface="Arial" panose="020B0604020202020204" pitchFamily="34" charset="0"/>
              </a:rPr>
              <a:t>Depolama</a:t>
            </a:r>
          </a:p>
          <a:p>
            <a:pPr marL="342900" lvl="0" indent="-342900" algn="just">
              <a:spcAft>
                <a:spcPts val="800"/>
              </a:spcAft>
              <a:buClr>
                <a:srgbClr val="FF0000"/>
              </a:buClr>
              <a:buSzPct val="8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Yayınlama</a:t>
            </a:r>
          </a:p>
          <a:p>
            <a:pPr marL="342900" lvl="0" indent="-342900" algn="just">
              <a:spcAft>
                <a:spcPts val="800"/>
              </a:spcAft>
              <a:buClr>
                <a:srgbClr val="FF0000"/>
              </a:buClr>
              <a:buSzPct val="80000"/>
              <a:buFont typeface="Wingdings" panose="05000000000000000000" pitchFamily="2" charset="2"/>
              <a:buChar char="Ø"/>
              <a:tabLst>
                <a:tab pos="105410" algn="l"/>
              </a:tabLst>
            </a:pPr>
            <a:r>
              <a:rPr lang="tr-TR" sz="2400" dirty="0">
                <a:latin typeface="Arial" panose="020B0604020202020204" pitchFamily="34" charset="0"/>
                <a:ea typeface="Palatino Linotype" panose="02040502050505030304" pitchFamily="18" charset="0"/>
                <a:cs typeface="Arial" panose="020B0604020202020204" pitchFamily="34" charset="0"/>
              </a:rPr>
              <a:t>Taşıma</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pic>
        <p:nvPicPr>
          <p:cNvPr id="1026" name="Picture 2" descr="http://www.hermesantrepo.com.tr/Templates/ahnis/1.0/images/galeri/genel-depo-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804" y="2060848"/>
            <a:ext cx="6372708" cy="424847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4449228"/>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2363"/>
            <a:ext cx="9001156"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8.5.5 Teslimat sonrası faaliyetler</a:t>
            </a:r>
          </a:p>
          <a:p>
            <a:r>
              <a:rPr lang="tr-TR" sz="2400" dirty="0" smtClean="0">
                <a:latin typeface="Arial" panose="020B0604020202020204" pitchFamily="34" charset="0"/>
                <a:cs typeface="Arial" panose="020B0604020202020204" pitchFamily="34" charset="0"/>
              </a:rPr>
              <a:t>Kuruluş, ürün ve hizmetlerle ilgili teslimat sonrası faaliyetler için şartları karşılamalıdır.</a:t>
            </a:r>
          </a:p>
          <a:p>
            <a:r>
              <a:rPr lang="tr-TR" sz="2400" dirty="0" smtClean="0">
                <a:latin typeface="Arial" panose="020B0604020202020204" pitchFamily="34" charset="0"/>
                <a:cs typeface="Arial" panose="020B0604020202020204" pitchFamily="34" charset="0"/>
              </a:rPr>
              <a:t>Gerekli teslimat sonrası faaliyetleri tayin ederken, kuruluş aşağıdakileri değerlendirmelidir: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Birincil ve ikincil mevzuat şartları,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hizmetler ile ilgili istenmeyen potansiyel sonuçlar,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hizmetlerin yapısı, kullanımı ve amaçlanan ömrü,</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şartları,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geri bildirimleri.</a:t>
            </a:r>
          </a:p>
        </p:txBody>
      </p:sp>
      <p:pic>
        <p:nvPicPr>
          <p:cNvPr id="43012" name="Picture 4" descr="http://www.stilbilgisayar.com/wp-content/uploads/teknik_servi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07" y="3717033"/>
            <a:ext cx="9149952" cy="3140968"/>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yukselisi.com.tr/wp-content/uploads/2015/04/figur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96" y="950759"/>
            <a:ext cx="9154496" cy="591327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42844" y="142852"/>
            <a:ext cx="8893652" cy="156966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Not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Teslimat sonrası faaliyetler, garanti hükmü kapsamındaki faaliyetler, servis hizmetleri gibi sözleşme zorunlulukları ve geri dönüşüm veya son elden çıkarma gibi ilave hizmetleri kapsayabilir.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844766"/>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24957" y="3640932"/>
            <a:ext cx="9094085" cy="3235360"/>
            <a:chOff x="24957" y="3640932"/>
            <a:chExt cx="9094085" cy="3235360"/>
          </a:xfrm>
        </p:grpSpPr>
        <p:pic>
          <p:nvPicPr>
            <p:cNvPr id="25602" name="Picture 2" descr="teslimat sonrası servis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57" y="3640933"/>
              <a:ext cx="5771179" cy="3235359"/>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a:stretch>
              <a:fillRect/>
            </a:stretch>
          </p:blipFill>
          <p:spPr>
            <a:xfrm>
              <a:off x="5791937" y="3640932"/>
              <a:ext cx="3327105" cy="3235359"/>
            </a:xfrm>
            <a:prstGeom prst="rect">
              <a:avLst/>
            </a:prstGeom>
          </p:spPr>
        </p:pic>
      </p:grpSp>
      <p:sp>
        <p:nvSpPr>
          <p:cNvPr id="2" name="Metin kutusu 1"/>
          <p:cNvSpPr txBox="1"/>
          <p:nvPr/>
        </p:nvSpPr>
        <p:spPr>
          <a:xfrm>
            <a:off x="1259632" y="26064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Metin kutusu 2"/>
          <p:cNvSpPr txBox="1"/>
          <p:nvPr/>
        </p:nvSpPr>
        <p:spPr>
          <a:xfrm>
            <a:off x="1100165" y="1189493"/>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0" y="727828"/>
            <a:ext cx="9144000" cy="461665"/>
          </a:xfrm>
          <a:prstGeom prst="rect">
            <a:avLst/>
          </a:prstGeom>
        </p:spPr>
        <p:txBody>
          <a:bodyPr wrap="square">
            <a:spAutoFit/>
          </a:bodyPr>
          <a:lstStyle/>
          <a:p>
            <a:r>
              <a:rPr lang="tr-TR" sz="2400" dirty="0">
                <a:latin typeface="Arial" panose="020B0604020202020204" pitchFamily="34" charset="0"/>
                <a:ea typeface="Calibri" panose="020F0502020204030204" pitchFamily="34" charset="0"/>
                <a:cs typeface="Arial" panose="020B0604020202020204" pitchFamily="34" charset="0"/>
              </a:rPr>
              <a:t>Ürün ve hizmet için gerek­li olan teslimat sonrası fa­aliyetleri belirle.</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323528" y="1700808"/>
            <a:ext cx="8496944" cy="2360005"/>
          </a:xfrm>
          <a:prstGeom prst="rect">
            <a:avLst/>
          </a:prstGeom>
        </p:spPr>
        <p:txBody>
          <a:bodyPr wrap="square">
            <a:spAutoFit/>
          </a:bodyPr>
          <a:lstStyle/>
          <a:p>
            <a:pPr>
              <a:lnSpc>
                <a:spcPct val="107000"/>
              </a:lnSpc>
              <a:spcAft>
                <a:spcPts val="0"/>
              </a:spcAf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Teslimat sonrası hizmetin gerekliliğini tespit ederken aşağıdaki şu konuları inceleyeceklerdir;</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342900" algn="just">
              <a:buClr>
                <a:srgbClr val="FF0000"/>
              </a:buClr>
              <a:buFont typeface="Wingdings" panose="05000000000000000000" pitchFamily="2" charset="2"/>
              <a:buChar char="Ø"/>
              <a:tabLst>
                <a:tab pos="103505" algn="l"/>
                <a:tab pos="45720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Yasal düzenlemeler</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Wingdings" panose="05000000000000000000" pitchFamily="2" charset="2"/>
              <a:buChar char="Ø"/>
              <a:tabLst>
                <a:tab pos="103505" algn="l"/>
                <a:tab pos="45720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ve hizmetle ilgili istenmeyen potansiyel sonuçlar</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Wingdings" panose="05000000000000000000" pitchFamily="2" charset="2"/>
              <a:buChar char="Ø"/>
              <a:tabLst>
                <a:tab pos="103505" algn="l"/>
                <a:tab pos="45720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ve hizmetin yapısı, kullanımı ve beklenen kullanım </a:t>
            </a:r>
            <a:r>
              <a:rPr lang="tr-TR" sz="2400" dirty="0" smtClean="0">
                <a:solidFill>
                  <a:schemeClr val="bg1"/>
                </a:solidFill>
                <a:latin typeface="Arial" panose="020B0604020202020204" pitchFamily="34" charset="0"/>
                <a:ea typeface="Palatino Linotype" panose="02040502050505030304" pitchFamily="18" charset="0"/>
                <a:cs typeface="Arial" panose="020B0604020202020204" pitchFamily="34" charset="0"/>
              </a:rPr>
              <a:t>süresi</a:t>
            </a:r>
            <a:endParaRPr lang="tr-TR" sz="2400" dirty="0">
              <a:solidFill>
                <a:schemeClr val="bg1"/>
              </a:solidFill>
              <a:latin typeface="Arial" panose="020B060402020202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29590446"/>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0" y="1988840"/>
            <a:ext cx="9144000" cy="4898490"/>
            <a:chOff x="0" y="1988840"/>
            <a:chExt cx="9144000" cy="4898490"/>
          </a:xfrm>
        </p:grpSpPr>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88840"/>
              <a:ext cx="9144000" cy="4898490"/>
            </a:xfrm>
            <a:prstGeom prst="rect">
              <a:avLst/>
            </a:prstGeom>
          </p:spPr>
        </p:pic>
        <p:pic>
          <p:nvPicPr>
            <p:cNvPr id="5" name="Resim 4"/>
            <p:cNvPicPr>
              <a:picLocks noChangeAspect="1"/>
            </p:cNvPicPr>
            <p:nvPr/>
          </p:nvPicPr>
          <p:blipFill>
            <a:blip r:embed="rId3"/>
            <a:stretch>
              <a:fillRect/>
            </a:stretch>
          </p:blipFill>
          <p:spPr>
            <a:xfrm>
              <a:off x="6444208" y="3501008"/>
              <a:ext cx="88889" cy="253968"/>
            </a:xfrm>
            <a:prstGeom prst="rect">
              <a:avLst/>
            </a:prstGeom>
          </p:spPr>
        </p:pic>
      </p:grpSp>
      <p:sp>
        <p:nvSpPr>
          <p:cNvPr id="6" name="Dikdörtgen 5"/>
          <p:cNvSpPr/>
          <p:nvPr/>
        </p:nvSpPr>
        <p:spPr>
          <a:xfrm>
            <a:off x="107504" y="116632"/>
            <a:ext cx="9036496" cy="2016514"/>
          </a:xfrm>
          <a:prstGeom prst="rect">
            <a:avLst/>
          </a:prstGeom>
        </p:spPr>
        <p:txBody>
          <a:bodyPr wrap="square">
            <a:spAutoFit/>
          </a:bodyPr>
          <a:lstStyle/>
          <a:p>
            <a:pPr marL="342900" lvl="0" indent="-342900" algn="just">
              <a:buClr>
                <a:srgbClr val="FF0000"/>
              </a:buClr>
              <a:buFont typeface="Wingdings" panose="05000000000000000000" pitchFamily="2" charset="2"/>
              <a:buChar char="Ø"/>
              <a:tabLst>
                <a:tab pos="105410" algn="l"/>
                <a:tab pos="45720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Müşteri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şartları</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Wingdings" panose="05000000000000000000" pitchFamily="2" charset="2"/>
              <a:buChar char="Ø"/>
              <a:tabLst>
                <a:tab pos="105410" algn="l"/>
                <a:tab pos="45720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Müşteri geri beslemeleri.</a:t>
            </a:r>
            <a:endParaRPr lang="tr-TR" sz="2400" dirty="0">
              <a:latin typeface="Arial" panose="020B0604020202020204" pitchFamily="34" charset="0"/>
              <a:cs typeface="Arial" panose="020B0604020202020204" pitchFamily="34" charset="0"/>
            </a:endParaRPr>
          </a:p>
          <a:p>
            <a:pPr>
              <a:lnSpc>
                <a:spcPct val="107000"/>
              </a:lnSpc>
              <a:spcAft>
                <a:spcPts val="300"/>
              </a:spcAf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Teslimat sonrası faaliyetler garanti kapsamında yürütülen faaliyetleri, ba­kım anlaşması gibi sözleşmelerin şartları ve geri dönüşüm gibi ek bir takım faaliyetleri de içine alabilir.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a:t>
            </a:r>
            <a:r>
              <a:rPr lang="tr-TR" sz="1000" dirty="0">
                <a:latin typeface="Times New Roman" panose="02020603050405020304" pitchFamily="18" charset="0"/>
                <a:ea typeface="Calibri" panose="020F0502020204030204" pitchFamily="34" charset="0"/>
                <a:cs typeface="Times New Roman" panose="02020603050405020304" pitchFamily="18" charset="0"/>
              </a:rPr>
              <a:t>-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95378566"/>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pendik.bel.tr/data/eski/images/content/bim.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924944"/>
            <a:ext cx="9143999" cy="393305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33518" y="44624"/>
            <a:ext cx="9110481"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8.5.6 Değişikliklerin kontrolü</a:t>
            </a:r>
          </a:p>
          <a:p>
            <a:r>
              <a:rPr lang="tr-TR" sz="2400" dirty="0" smtClean="0">
                <a:latin typeface="Arial" panose="020B0604020202020204" pitchFamily="34" charset="0"/>
                <a:cs typeface="Arial" panose="020B0604020202020204" pitchFamily="34" charset="0"/>
              </a:rPr>
              <a:t>Kuruluş, şartlara uygunluğu sürdürmeyi güvence altına almak amacıyla üretim ve hizmet sunumu için değişiklikleri gerekli derecede gözden geçirmeli ve kontrol etmelidir.</a:t>
            </a:r>
          </a:p>
          <a:p>
            <a:r>
              <a:rPr lang="tr-TR" sz="2400" dirty="0" smtClean="0">
                <a:latin typeface="Arial" panose="020B0604020202020204" pitchFamily="34" charset="0"/>
                <a:cs typeface="Arial" panose="020B0604020202020204" pitchFamily="34" charset="0"/>
              </a:rPr>
              <a:t>Kuruluş, gözden geçirme sonuçlarını, değişikliğe onay veren kişi/kişileri ve gözden geçirme sonucu ortaya çıkan gerekli herhangi bir faaliyeti tarif eden </a:t>
            </a:r>
            <a:r>
              <a:rPr lang="tr-TR" sz="2400" dirty="0">
                <a:latin typeface="Arial" panose="020B0604020202020204" pitchFamily="34" charset="0"/>
                <a:cs typeface="Arial" panose="020B0604020202020204" pitchFamily="34" charset="0"/>
              </a:rPr>
              <a:t>dokümante edilmiş bilgiyi muhafaza etmelidir</a:t>
            </a:r>
            <a:r>
              <a:rPr lang="tr-TR" sz="2400" dirty="0">
                <a:solidFill>
                  <a:schemeClr val="bg1"/>
                </a:solidFill>
                <a:latin typeface="Arial" panose="020B0604020202020204" pitchFamily="34" charset="0"/>
                <a:cs typeface="Arial" panose="020B0604020202020204" pitchFamily="34" charset="0"/>
              </a:rPr>
              <a:t>.</a:t>
            </a: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etin kutusu 2"/>
          <p:cNvSpPr txBox="1"/>
          <p:nvPr/>
        </p:nvSpPr>
        <p:spPr>
          <a:xfrm>
            <a:off x="1259632" y="26064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7" name="Dikdörtgen 6"/>
          <p:cNvSpPr/>
          <p:nvPr/>
        </p:nvSpPr>
        <p:spPr>
          <a:xfrm>
            <a:off x="251520" y="686690"/>
            <a:ext cx="8640960" cy="1569660"/>
          </a:xfrm>
          <a:prstGeom prst="rect">
            <a:avLst/>
          </a:prstGeom>
        </p:spPr>
        <p:txBody>
          <a:bodyPr wrap="square">
            <a:spAutoFit/>
          </a:bodyPr>
          <a:lstStyle/>
          <a:p>
            <a:pPr marL="358775" lvl="0" indent="-358775" algn="just">
              <a:spcAft>
                <a:spcPts val="0"/>
              </a:spcAft>
              <a:buClr>
                <a:srgbClr val="FF0000"/>
              </a:buClr>
              <a:buFont typeface="+mj-lt"/>
              <a:buAutoNum type="arabicPeriod"/>
              <a:tabLst>
                <a:tab pos="155575" algn="l"/>
                <a:tab pos="358775" algn="l"/>
              </a:tabLs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Ürün ve hizmet değişikliği için bir yöntem belirle,</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155575" algn="l"/>
                <a:tab pos="358775" algn="l"/>
              </a:tabLs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Değişiklik kayıtlarını tut,</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155575" algn="l"/>
                <a:tab pos="358775" algn="l"/>
              </a:tabLs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Değişikliğe yetkisi olan kişileri belirle,</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155575" algn="l"/>
                <a:tab pos="358775" algn="l"/>
              </a:tabLs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Gözden geçirme sonrasın­da gereklilikleri tanımla.</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26626" name="Picture 2" descr="hizmet sektörü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56350"/>
            <a:ext cx="9144000" cy="4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51065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412776"/>
            <a:ext cx="9144066" cy="5445245"/>
          </a:xfrm>
          <a:prstGeom prst="rect">
            <a:avLst/>
          </a:prstGeom>
        </p:spPr>
      </p:pic>
      <p:sp>
        <p:nvSpPr>
          <p:cNvPr id="57346"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B5483021-C765-4355-BA67-EF138FDE81F1}" type="slidenum">
              <a:rPr lang="en-US" altLang="tr-TR" sz="1200">
                <a:solidFill>
                  <a:srgbClr val="B5A788"/>
                </a:solidFill>
              </a:rPr>
              <a:pPr>
                <a:spcBef>
                  <a:spcPct val="0"/>
                </a:spcBef>
                <a:buClrTx/>
                <a:buSzTx/>
                <a:buFontTx/>
                <a:buNone/>
              </a:pPr>
              <a:t>21</a:t>
            </a:fld>
            <a:endParaRPr lang="en-US" altLang="tr-TR" sz="1200">
              <a:solidFill>
                <a:srgbClr val="B5A788"/>
              </a:solidFill>
            </a:endParaRPr>
          </a:p>
        </p:txBody>
      </p:sp>
      <p:sp>
        <p:nvSpPr>
          <p:cNvPr id="4" name="Dikdörtgen 3"/>
          <p:cNvSpPr/>
          <p:nvPr/>
        </p:nvSpPr>
        <p:spPr>
          <a:xfrm>
            <a:off x="251520" y="260648"/>
            <a:ext cx="8640960" cy="1569660"/>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5.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İyileştirme</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Kuruluşun </a:t>
            </a:r>
            <a:r>
              <a:rPr lang="tr-TR" sz="2400" dirty="0">
                <a:latin typeface="Arial" panose="020B0604020202020204" pitchFamily="34" charset="0"/>
                <a:ea typeface="Calibri" panose="020F0502020204030204" pitchFamily="34" charset="0"/>
                <a:cs typeface="Arial" panose="020B0604020202020204" pitchFamily="34" charset="0"/>
              </a:rPr>
              <a:t>mevcut performans seviyesini koruyabilmesi için iyileştirmeler çok önemlidir ve yeni fırsatların oluşmasına yol açacaktır.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77917963"/>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
          <p:cNvGrpSpPr/>
          <p:nvPr/>
        </p:nvGrpSpPr>
        <p:grpSpPr>
          <a:xfrm>
            <a:off x="-28517" y="3753536"/>
            <a:ext cx="9172517" cy="3104463"/>
            <a:chOff x="-28517" y="3753536"/>
            <a:chExt cx="8787033" cy="3104463"/>
          </a:xfrm>
        </p:grpSpPr>
        <p:pic>
          <p:nvPicPr>
            <p:cNvPr id="27650" name="Picture 2" descr="https://img.piri.net/mnresize/840/-/resim/imagecrop/2015/10/26/resized_13e36-61a6c1c6shutterstock_933873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17" y="3753536"/>
              <a:ext cx="5536621" cy="3104463"/>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https://www.stratejikobi.com.tr/wp-content/uploads/2018/09/hizmet-sekt%C3%B6r%C3%BCne-y%C3%B6nelik-destekl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2503" y="3768962"/>
              <a:ext cx="3266013" cy="308903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Metin kutusu 3"/>
          <p:cNvSpPr txBox="1"/>
          <p:nvPr/>
        </p:nvSpPr>
        <p:spPr>
          <a:xfrm>
            <a:off x="971600" y="116632"/>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251520" y="562871"/>
            <a:ext cx="8784976" cy="3253711"/>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Bu maddede tarif edilen değişiklik ürün ve hizmet sunumu proseslerindeki değişiklikleri ifade etmektedir.</a:t>
            </a:r>
          </a:p>
          <a:p>
            <a:pPr>
              <a:lnSpc>
                <a:spcPct val="107000"/>
              </a:lnSpc>
              <a:spcAft>
                <a:spcPts val="0"/>
              </a:spcAft>
              <a:buClr>
                <a:srgbClr val="FF0000"/>
              </a:buClr>
            </a:pPr>
            <a:r>
              <a:rPr lang="tr-TR" sz="2400" dirty="0">
                <a:latin typeface="Arial" panose="020B0604020202020204" pitchFamily="34" charset="0"/>
                <a:ea typeface="Calibri" panose="020F0502020204030204" pitchFamily="34" charset="0"/>
                <a:cs typeface="Arial" panose="020B0604020202020204" pitchFamily="34" charset="0"/>
              </a:rPr>
              <a:t>­ Kuruluşun değişiklikle ilgili aşağıdaki konulara ilişkin kayıtları oluştur­ması gerekmektedir;</a:t>
            </a:r>
          </a:p>
          <a:p>
            <a:pPr marL="342900" indent="-342900" algn="just">
              <a:lnSpc>
                <a:spcPct val="107000"/>
              </a:lnSpc>
              <a:spcAft>
                <a:spcPts val="0"/>
              </a:spcAft>
              <a:buClr>
                <a:srgbClr val="FF0000"/>
              </a:buClr>
              <a:buSzPct val="72000"/>
              <a:buFont typeface="Wingdings" panose="05000000000000000000" pitchFamily="2" charset="2"/>
              <a:buChar char="Ø"/>
              <a:tabLst>
                <a:tab pos="10668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Değişiklik gözden geçirmesinin kayıtları,</a:t>
            </a:r>
          </a:p>
          <a:p>
            <a:pPr marL="342900" indent="-342900" algn="just">
              <a:lnSpc>
                <a:spcPct val="107000"/>
              </a:lnSpc>
              <a:spcAft>
                <a:spcPts val="0"/>
              </a:spcAft>
              <a:buClr>
                <a:srgbClr val="FF0000"/>
              </a:buClr>
              <a:buSzPct val="72000"/>
              <a:buFont typeface="Wingdings" panose="05000000000000000000" pitchFamily="2" charset="2"/>
              <a:buChar char="Ø"/>
              <a:tabLst>
                <a:tab pos="10795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Değişikliğe yetkili olan kişi,</a:t>
            </a:r>
          </a:p>
          <a:p>
            <a:pPr marL="342900" indent="-342900" algn="just">
              <a:lnSpc>
                <a:spcPct val="107000"/>
              </a:lnSpc>
              <a:spcAft>
                <a:spcPts val="0"/>
              </a:spcAft>
              <a:buClr>
                <a:srgbClr val="FF0000"/>
              </a:buClr>
              <a:buSzPct val="72000"/>
              <a:buFont typeface="Wingdings" panose="05000000000000000000" pitchFamily="2" charset="2"/>
              <a:buChar char="Ø"/>
              <a:tabLst>
                <a:tab pos="10668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Gözden geçirme neticesinde ortaya çıkan gereklilikler.</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latin typeface="Arial" panose="020B0604020202020204" pitchFamily="34" charset="0"/>
                <a:ea typeface="Calibri" panose="020F0502020204030204" pitchFamily="34" charset="0"/>
                <a:cs typeface="Arial" panose="020B0604020202020204" pitchFamily="34" charset="0"/>
              </a:rPr>
              <a:t> Değişiklikle ilgili kayıt tutulması </a:t>
            </a:r>
            <a:r>
              <a:rPr lang="tr-TR" sz="2400" b="1" dirty="0" smtClean="0">
                <a:solidFill>
                  <a:srgbClr val="FF0000"/>
                </a:solidFill>
                <a:latin typeface="Arial" panose="020B0604020202020204" pitchFamily="34" charset="0"/>
                <a:ea typeface="Calibri" panose="020F0502020204030204" pitchFamily="34" charset="0"/>
                <a:cs typeface="Arial" panose="020B0604020202020204" pitchFamily="34" charset="0"/>
              </a:rPr>
              <a:t>Zorunludur</a:t>
            </a:r>
            <a:r>
              <a:rPr lang="tr-TR" sz="2400" b="1" dirty="0" smtClean="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11863536"/>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8.5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54485973"/>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23053" y="2708920"/>
            <a:ext cx="9165349" cy="4149080"/>
          </a:xfrm>
          <a:prstGeom prst="rect">
            <a:avLst/>
          </a:prstGeom>
        </p:spPr>
      </p:pic>
      <p:sp>
        <p:nvSpPr>
          <p:cNvPr id="2" name="1 Dikdörtgen"/>
          <p:cNvSpPr/>
          <p:nvPr/>
        </p:nvSpPr>
        <p:spPr>
          <a:xfrm>
            <a:off x="107504" y="116632"/>
            <a:ext cx="9034792" cy="2677656"/>
          </a:xfrm>
          <a:prstGeom prst="rect">
            <a:avLst/>
          </a:prstGeom>
        </p:spPr>
        <p:txBody>
          <a:bodyPr wrap="square">
            <a:spAutoFit/>
          </a:bodyPr>
          <a:lstStyle/>
          <a:p>
            <a:r>
              <a:rPr lang="es-ES" sz="2400" b="1" dirty="0" smtClean="0">
                <a:solidFill>
                  <a:srgbClr val="FF0000"/>
                </a:solidFill>
                <a:latin typeface="Arial" panose="020B0604020202020204" pitchFamily="34" charset="0"/>
                <a:cs typeface="Arial" panose="020B0604020202020204" pitchFamily="34" charset="0"/>
              </a:rPr>
              <a:t>8.6 Ürün ve hizmet sunumu</a:t>
            </a:r>
          </a:p>
          <a:p>
            <a:r>
              <a:rPr lang="tr-TR" sz="2400" dirty="0" smtClean="0">
                <a:latin typeface="Arial" panose="020B0604020202020204" pitchFamily="34" charset="0"/>
                <a:cs typeface="Arial" panose="020B0604020202020204" pitchFamily="34" charset="0"/>
              </a:rPr>
              <a:t>Kuruluş, uygun aşamalarda ürün ve hizmetin şartları karşıladığını doğrulamak için planlı düzenlemeleri uygulamalıdır.</a:t>
            </a:r>
          </a:p>
          <a:p>
            <a:r>
              <a:rPr lang="tr-TR" sz="2400" dirty="0" smtClean="0">
                <a:latin typeface="Arial" panose="020B0604020202020204" pitchFamily="34" charset="0"/>
                <a:cs typeface="Arial" panose="020B0604020202020204" pitchFamily="34" charset="0"/>
              </a:rPr>
              <a:t>Ürün ve hizmetlerin müşteriye sunumu, planlanan düzenlemeler başarılı bir şekilde tamamlanmadan, ilgili bir yetkili ve uygulanabilir olduğunda müşteri tarafından onaylanmadığı takdirde gerçekleşmemelidir.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715436" cy="1938992"/>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Kuruluş ürün ve hizmetin sunumu ile ilgili dokümante edilmiş bilgiyi muhafaza etmelidir. Dokümante edilmiş</a:t>
            </a:r>
          </a:p>
          <a:p>
            <a:r>
              <a:rPr lang="tr-TR" sz="2400" dirty="0" smtClean="0">
                <a:latin typeface="Arial" panose="020B0604020202020204" pitchFamily="34" charset="0"/>
                <a:cs typeface="Arial" panose="020B0604020202020204" pitchFamily="34" charset="0"/>
              </a:rPr>
              <a:t>bilgi aşağıdakileri içermelidir: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Kabul kriterlerine göre uygunluğun kanıtı,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Sunumu onaylayan kişi/kişilere kadar izlenebilirlik.</a:t>
            </a:r>
            <a:endParaRPr lang="tr-TR" sz="2400" dirty="0">
              <a:latin typeface="Arial" panose="020B0604020202020204" pitchFamily="34" charset="0"/>
              <a:cs typeface="Arial" panose="020B0604020202020204" pitchFamily="34" charset="0"/>
            </a:endParaRPr>
          </a:p>
        </p:txBody>
      </p:sp>
      <p:pic>
        <p:nvPicPr>
          <p:cNvPr id="47106" name="Picture 2" descr="http://kurumsal.globalkariyer.com.tr/images/egitimler/urunhizmetgelistirme_0f4d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18485"/>
            <a:ext cx="9144000" cy="463951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57014392"/>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hizmet sektörü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02087"/>
            <a:ext cx="9144000" cy="4345396"/>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23528" y="620688"/>
            <a:ext cx="8640960" cy="1938992"/>
          </a:xfrm>
          <a:prstGeom prst="rect">
            <a:avLst/>
          </a:prstGeom>
        </p:spPr>
        <p:txBody>
          <a:bodyPr wrap="square">
            <a:spAutoFit/>
          </a:bodyPr>
          <a:lstStyle/>
          <a:p>
            <a:pPr marL="342900" lvl="0" indent="-342900" algn="just">
              <a:spcAft>
                <a:spcPts val="0"/>
              </a:spcAft>
              <a:buClr>
                <a:srgbClr val="FF0000"/>
              </a:buClr>
              <a:buFont typeface="+mj-lt"/>
              <a:buAutoNum type="arabicPeriod"/>
              <a:tabLst>
                <a:tab pos="2540" algn="l"/>
              </a:tabLst>
            </a:pPr>
            <a:r>
              <a:rPr lang="tr-TR" sz="2400" dirty="0">
                <a:latin typeface="Arial" panose="020B0604020202020204" pitchFamily="34" charset="0"/>
                <a:cs typeface="Arial" panose="020B0604020202020204" pitchFamily="34" charset="0"/>
              </a:rPr>
              <a:t>Ürün ve hizmetin belirle­nen şartlara uyduğunu güvence altına al,</a:t>
            </a:r>
          </a:p>
          <a:p>
            <a:pPr marL="342900" lvl="0" indent="-342900" algn="just">
              <a:spcAft>
                <a:spcPts val="0"/>
              </a:spcAft>
              <a:buClr>
                <a:srgbClr val="FF0000"/>
              </a:buClr>
              <a:buFont typeface="+mj-lt"/>
              <a:buAutoNum type="arabicPeriod"/>
              <a:tabLst>
                <a:tab pos="5715" algn="l"/>
              </a:tabLst>
            </a:pPr>
            <a:r>
              <a:rPr lang="tr-TR" sz="2400" dirty="0">
                <a:latin typeface="Arial" panose="020B0604020202020204" pitchFamily="34" charset="0"/>
                <a:cs typeface="Arial" panose="020B0604020202020204" pitchFamily="34" charset="0"/>
              </a:rPr>
              <a:t>Şartlara uymayan ürün ve hizmetin ilerlemesini en­gelle,</a:t>
            </a:r>
          </a:p>
          <a:p>
            <a:pPr marL="342900" lvl="0" indent="-342900" algn="just">
              <a:spcAft>
                <a:spcPts val="0"/>
              </a:spcAft>
              <a:buClr>
                <a:srgbClr val="FF0000"/>
              </a:buClr>
              <a:buFont typeface="+mj-lt"/>
              <a:buAutoNum type="arabicPeriod"/>
              <a:tabLst>
                <a:tab pos="3810" algn="l"/>
              </a:tabLst>
            </a:pPr>
            <a:r>
              <a:rPr lang="tr-TR" sz="2400" dirty="0">
                <a:latin typeface="Arial" panose="020B0604020202020204" pitchFamily="34" charset="0"/>
                <a:cs typeface="Arial" panose="020B0604020202020204" pitchFamily="34" charset="0"/>
              </a:rPr>
              <a:t>Ürün ve hizmetin kabul şartlarına uygunluğunu sağla,</a:t>
            </a:r>
          </a:p>
          <a:p>
            <a:pPr marL="342900" lvl="0" indent="-342900" algn="just">
              <a:spcAft>
                <a:spcPts val="0"/>
              </a:spcAft>
              <a:buClr>
                <a:srgbClr val="FF0000"/>
              </a:buClr>
              <a:buFont typeface="+mj-lt"/>
              <a:buAutoNum type="arabicPeriod"/>
              <a:tabLst>
                <a:tab pos="3810" algn="l"/>
              </a:tabLst>
            </a:pPr>
            <a:r>
              <a:rPr lang="tr-TR" sz="2400" dirty="0">
                <a:latin typeface="Arial" panose="020B0604020202020204" pitchFamily="34" charset="0"/>
                <a:cs typeface="Arial" panose="020B0604020202020204" pitchFamily="34" charset="0"/>
              </a:rPr>
              <a:t>Serbest bırakma yetkisinin kimde olduğunu belirle.</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259632" y="26064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a:t>
            </a:r>
            <a:r>
              <a:rPr lang="tr-TR" sz="1000" dirty="0">
                <a:latin typeface="Times New Roman" panose="02020603050405020304" pitchFamily="18" charset="0"/>
                <a:ea typeface="Calibri" panose="020F0502020204030204" pitchFamily="34" charset="0"/>
                <a:cs typeface="Times New Roman" panose="02020603050405020304" pitchFamily="18" charset="0"/>
              </a:rPr>
              <a:t>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6345248"/>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1" y="4181456"/>
            <a:ext cx="9180511" cy="2708637"/>
            <a:chOff x="1" y="4181456"/>
            <a:chExt cx="9180511" cy="2708637"/>
          </a:xfrm>
        </p:grpSpPr>
        <p:pic>
          <p:nvPicPr>
            <p:cNvPr id="29698" name="Picture 2" descr="Dijitalleşme Dijitalleşme nedir Dijital dönüşüm ned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8023" y="4181456"/>
              <a:ext cx="4992489" cy="27086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www.kepsas.com.tr/wp-content/uploads/2018/04/kurumsal-motto-guven.hizm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81456"/>
              <a:ext cx="5220071" cy="2694837"/>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Metin kutusu 3"/>
          <p:cNvSpPr txBox="1"/>
          <p:nvPr/>
        </p:nvSpPr>
        <p:spPr>
          <a:xfrm>
            <a:off x="827584" y="113084"/>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323528" y="574749"/>
            <a:ext cx="8568952" cy="4044056"/>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ürün/hizmet ile ilgili kabul kriterlerini belirlemelidir.</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kabul kriterleri doğrultusunda ürün ve hizmetin uygunluk gösterdiğinin delillerini (kayıtlarını) göstermelidir. Serbest bırakma yetkisi olan </a:t>
            </a:r>
            <a:r>
              <a:rPr lang="tr-TR" sz="2400" dirty="0" smtClean="0">
                <a:latin typeface="Arial" panose="020B0604020202020204" pitchFamily="34" charset="0"/>
                <a:ea typeface="Calibri" panose="020F0502020204030204" pitchFamily="34" charset="0"/>
                <a:cs typeface="Arial" panose="020B0604020202020204" pitchFamily="34" charset="0"/>
              </a:rPr>
              <a:t>kişilerin </a:t>
            </a:r>
            <a:r>
              <a:rPr lang="tr-TR" sz="2400" dirty="0">
                <a:latin typeface="Arial" panose="020B0604020202020204" pitchFamily="34" charset="0"/>
                <a:ea typeface="Calibri" panose="020F0502020204030204" pitchFamily="34" charset="0"/>
                <a:cs typeface="Arial" panose="020B0604020202020204" pitchFamily="34" charset="0"/>
              </a:rPr>
              <a:t>izlenebilirliklerinin sistem içinde oluşturulması gerekmek­tedir. </a:t>
            </a:r>
            <a:endParaRPr lang="tr-TR" sz="2400" dirty="0" smtClean="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Yukarıdaki </a:t>
            </a:r>
            <a:r>
              <a:rPr lang="tr-TR" sz="2400" dirty="0">
                <a:latin typeface="Arial" panose="020B0604020202020204" pitchFamily="34" charset="0"/>
                <a:ea typeface="Calibri" panose="020F0502020204030204" pitchFamily="34" charset="0"/>
                <a:cs typeface="Arial" panose="020B0604020202020204" pitchFamily="34" charset="0"/>
              </a:rPr>
              <a:t>konuların bir proses veya ilgili proseslerde nasıl ele alındığı tarif edilmelidir.</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Ürün ve Hizmetin Serbest Bırakılması ile ilgili yukarıdaki faaliyet­lerin gerçekleştirildiğine dair kayıt tutulması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Zorunludur</a:t>
            </a:r>
            <a:r>
              <a:rPr lang="tr-TR" sz="2400" b="1" dirty="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4006163"/>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8.6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2797941"/>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 4"/>
          <p:cNvGrpSpPr/>
          <p:nvPr/>
        </p:nvGrpSpPr>
        <p:grpSpPr>
          <a:xfrm>
            <a:off x="-11485" y="3356992"/>
            <a:ext cx="9144962" cy="3519301"/>
            <a:chOff x="-11485" y="3356992"/>
            <a:chExt cx="9144962" cy="3519301"/>
          </a:xfrm>
        </p:grpSpPr>
        <p:pic>
          <p:nvPicPr>
            <p:cNvPr id="30722" name="Picture 2" descr="uygunsuz ürün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85" y="3356992"/>
              <a:ext cx="5087542" cy="3519301"/>
            </a:xfrm>
            <a:prstGeom prst="rect">
              <a:avLst/>
            </a:prstGeom>
            <a:noFill/>
            <a:extLst>
              <a:ext uri="{909E8E84-426E-40DD-AFC4-6F175D3DCCD1}">
                <a14:hiddenFill xmlns:a14="http://schemas.microsoft.com/office/drawing/2010/main">
                  <a:solidFill>
                    <a:srgbClr val="FFFFFF"/>
                  </a:solidFill>
                </a14:hiddenFill>
              </a:ext>
            </a:extLst>
          </p:spPr>
        </p:pic>
        <p:pic>
          <p:nvPicPr>
            <p:cNvPr id="30726" name="Picture 6" descr="https://pbs.twimg.com/media/DA8p3ImXkAAQ4Ad.jpg: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4377" y="3356992"/>
              <a:ext cx="4229100" cy="348106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7504" y="44624"/>
            <a:ext cx="874963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8.7 Uygun olmayan çıktının kontrolü</a:t>
            </a:r>
          </a:p>
          <a:p>
            <a:r>
              <a:rPr lang="tr-TR" sz="2400" b="1" dirty="0" smtClean="0">
                <a:solidFill>
                  <a:srgbClr val="FF0000"/>
                </a:solidFill>
                <a:latin typeface="Arial" panose="020B0604020202020204" pitchFamily="34" charset="0"/>
                <a:cs typeface="Arial" panose="020B0604020202020204" pitchFamily="34" charset="0"/>
              </a:rPr>
              <a:t>8.7.1 </a:t>
            </a:r>
            <a:r>
              <a:rPr lang="tr-TR" sz="2400" dirty="0" smtClean="0">
                <a:latin typeface="Arial" panose="020B0604020202020204" pitchFamily="34" charset="0"/>
                <a:cs typeface="Arial" panose="020B0604020202020204" pitchFamily="34" charset="0"/>
              </a:rPr>
              <a:t>Kuruluş, şartlara uymayan çıktının, istenmeyen kullanımının veya teslimatının önlenmesi için tanımlanmasını ve kontrol altında bulundurulmasını güvence altına almalıdır.</a:t>
            </a:r>
          </a:p>
          <a:p>
            <a:r>
              <a:rPr lang="tr-TR" sz="2400" dirty="0" smtClean="0">
                <a:latin typeface="Arial" panose="020B0604020202020204" pitchFamily="34" charset="0"/>
                <a:cs typeface="Arial" panose="020B0604020202020204" pitchFamily="34" charset="0"/>
              </a:rPr>
              <a:t>Kuruluş, uygunsuzluğun yapısı ile ürün ve hizmetin uygunluğu üzerindeki etkisini esas alarak uygun faaliyetleri gerçekleştirmelidir. Bu aynı zamanda ürünün teslimatından sonra, hizmetin sunumu veya sonrasında tespit edilen uygun olmayan ürüne de uygulanmalıdır.</a:t>
            </a: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964488" cy="3416320"/>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Kuruluş uygun olmayan çıktıyı aşağıdaki yollardan biri veya fazlası ile ele almalıdır: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Düzeltilmesi,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Sunulan ürün ve hizmetin; ayrılması, karantinaya alınması, geri çağırılması veya askıya alınması,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Müşterinin bilgilendirilmesi,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Şartlı kabulü için yetkilendirme elde edilmesi.</a:t>
            </a:r>
          </a:p>
          <a:p>
            <a:r>
              <a:rPr lang="tr-TR" sz="2400" dirty="0" smtClean="0">
                <a:latin typeface="Arial" panose="020B0604020202020204" pitchFamily="34" charset="0"/>
                <a:cs typeface="Arial" panose="020B0604020202020204" pitchFamily="34" charset="0"/>
              </a:rPr>
              <a:t>Uygun olmayan çıktılar düzeltildiğinde, şartlara uygunluğunu göstermek için ürün yeniden doğrulamaya tâbi tutulmalıdır.</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0" y="3429000"/>
            <a:ext cx="9144000" cy="3429000"/>
            <a:chOff x="0" y="3793472"/>
            <a:chExt cx="8135888" cy="3064528"/>
          </a:xfrm>
        </p:grpSpPr>
        <p:pic>
          <p:nvPicPr>
            <p:cNvPr id="49154" name="Picture 2" descr="https://selcukaytimur.files.wordpress.com/2012/04/nc.jpg?w=6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3472"/>
              <a:ext cx="4067944" cy="304703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selcukaytimur.files.wordpress.com/2012/04/nc.jpg?w=6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067944" y="3793472"/>
              <a:ext cx="4067944" cy="3064528"/>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52066453"/>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http://muratlidh.saglik.gov.tr/images/baskanlik/10_arsiv-as-ile-anlasti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424956"/>
            <a:ext cx="9144000" cy="4444149"/>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16632"/>
            <a:ext cx="8712968"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8.7.2 Kuruluş, aşağıdakileri kapsayan dokümante edilmiş bilgiyi muhafaza etmelidir: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Uygunsuzluğu tanımlayan,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Yapılan faaliyetleri tanımlayan,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Herhangi bir şartlı kabulü tanımlayan,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Uygunsuzlukla ilgili işleme karar veren yetkiliyi tanımlayan.</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 4"/>
          <p:cNvGrpSpPr/>
          <p:nvPr/>
        </p:nvGrpSpPr>
        <p:grpSpPr>
          <a:xfrm>
            <a:off x="0" y="4565564"/>
            <a:ext cx="9144000" cy="2292436"/>
            <a:chOff x="2016224" y="4519052"/>
            <a:chExt cx="8135888" cy="2292436"/>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6224" y="4519053"/>
              <a:ext cx="4067944" cy="2292435"/>
            </a:xfrm>
            <a:prstGeom prst="rect">
              <a:avLst/>
            </a:prstGeom>
          </p:spPr>
        </p:pic>
        <p:pic>
          <p:nvPicPr>
            <p:cNvPr id="11" name="Resim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4168" y="4519052"/>
              <a:ext cx="4067944" cy="2292435"/>
            </a:xfrm>
            <a:prstGeom prst="rect">
              <a:avLst/>
            </a:prstGeom>
          </p:spPr>
        </p:pic>
      </p:grpSp>
      <p:sp>
        <p:nvSpPr>
          <p:cNvPr id="57346"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B5483021-C765-4355-BA67-EF138FDE81F1}" type="slidenum">
              <a:rPr lang="en-US" altLang="tr-TR" sz="1200">
                <a:solidFill>
                  <a:srgbClr val="B5A788"/>
                </a:solidFill>
              </a:rPr>
              <a:pPr>
                <a:spcBef>
                  <a:spcPct val="0"/>
                </a:spcBef>
                <a:buClrTx/>
                <a:buSzTx/>
                <a:buFontTx/>
                <a:buNone/>
              </a:pPr>
              <a:t>22</a:t>
            </a:fld>
            <a:endParaRPr lang="en-US" altLang="tr-TR" sz="1200">
              <a:solidFill>
                <a:srgbClr val="B5A788"/>
              </a:solidFill>
            </a:endParaRPr>
          </a:p>
        </p:txBody>
      </p:sp>
      <p:sp>
        <p:nvSpPr>
          <p:cNvPr id="2" name="Dikdörtgen 1"/>
          <p:cNvSpPr/>
          <p:nvPr/>
        </p:nvSpPr>
        <p:spPr>
          <a:xfrm>
            <a:off x="93547" y="143630"/>
            <a:ext cx="9070975" cy="4524315"/>
          </a:xfrm>
          <a:prstGeom prst="rect">
            <a:avLst/>
          </a:prstGeom>
        </p:spPr>
        <p:txBody>
          <a:bodyPr wrap="square">
            <a:spAutoFit/>
          </a:bodyPr>
          <a:lstStyle/>
          <a:p>
            <a:pPr indent="254000" algn="just">
              <a:spcBef>
                <a:spcPts val="1200"/>
              </a:spcBef>
              <a:spcAft>
                <a:spcPts val="0"/>
              </a:spcAft>
              <a:buSzPct val="80000"/>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gerekenler</a:t>
            </a:r>
          </a:p>
          <a:p>
            <a:pPr marL="457200" marR="12700" lvl="0" indent="-457200">
              <a:spcAft>
                <a:spcPts val="0"/>
              </a:spcAft>
              <a:buClr>
                <a:srgbClr val="FF0000"/>
              </a:buClr>
              <a:buSzPct val="100000"/>
              <a:buFont typeface="+mj-lt"/>
              <a:buAutoNum type="arabicPeriod"/>
              <a:tabLst>
                <a:tab pos="403860"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Kuruluşun her seviyesinde iyileştirme hedeflerinin oluşturulması destek­lenmeli,</a:t>
            </a:r>
          </a:p>
          <a:p>
            <a:pPr marL="457200" marR="12700" lvl="0" indent="-4572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İyileştirme hedeflerine nasıl ulaşılacağına dair tüm personel temel araçlar ve </a:t>
            </a:r>
            <a:r>
              <a:rPr lang="tr-TR" sz="2400" dirty="0" err="1">
                <a:latin typeface="Arial" panose="020B0604020202020204" pitchFamily="34" charset="0"/>
                <a:ea typeface="Palatino Linotype" panose="02040502050505030304" pitchFamily="18" charset="0"/>
                <a:cs typeface="Arial" panose="020B0604020202020204" pitchFamily="34" charset="0"/>
              </a:rPr>
              <a:t>metodlar</a:t>
            </a:r>
            <a:r>
              <a:rPr lang="tr-TR" sz="2400" dirty="0">
                <a:latin typeface="Arial" panose="020B0604020202020204" pitchFamily="34" charset="0"/>
                <a:ea typeface="Palatino Linotype" panose="02040502050505030304" pitchFamily="18" charset="0"/>
                <a:cs typeface="Arial" panose="020B0604020202020204" pitchFamily="34" charset="0"/>
              </a:rPr>
              <a:t> konusunda eğitilmeli,</a:t>
            </a:r>
          </a:p>
          <a:p>
            <a:pPr marL="457200" marR="12700" lvl="0" indent="-4572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İyileştirme projelerini başarı ile tamamlama konusunda personelin yetkin olduğu güvence altına alınmalı,</a:t>
            </a:r>
          </a:p>
          <a:p>
            <a:pPr marL="457200" marR="12700" lvl="0" indent="-4572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İyileştirme projelerinin tüm kuruluş içinde yaygınlaşması için prosesler uygulanmalı,</a:t>
            </a:r>
          </a:p>
          <a:p>
            <a:pPr marL="457200" marR="12700" lvl="0" indent="-4572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İyileştirme projelerinin izlenmesi, gözden geçirilmesi, uygulanması ve denetlenmesi sağlanmalı,</a:t>
            </a:r>
          </a:p>
          <a:p>
            <a:pPr marL="457200" lvl="0" indent="-457200" algn="just">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İyileştirmeler takdir edilmeli ve bilgilendirme yapılmalı.</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75567311"/>
      </p:ext>
    </p:ext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isokalitebelgesi.com/uploads/images/OHSAS_18001_18000_is_sagligi_guvenligi_belgesi_danismanlik/ohsas-18001-isplani-nedir-danismanlik-egitim-sirketi--firmalari-sisteminin-kurulmasinda-nasil-ne-hangi-neler-yapili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34994" y="2407820"/>
            <a:ext cx="6649276" cy="4433642"/>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79512" y="548680"/>
            <a:ext cx="8784976" cy="2308324"/>
          </a:xfrm>
          <a:prstGeom prst="rect">
            <a:avLst/>
          </a:prstGeom>
        </p:spPr>
        <p:txBody>
          <a:bodyPr wrap="square">
            <a:spAutoFit/>
          </a:bodyPr>
          <a:lstStyle/>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Şartlara uymayan ürün ve hizmetin kullanımını en­gelle.</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Müşteriye teslimden sonrasında uygunsuzluk çıkması durumunda ne tür tedbirlerin alınacağını tarif et.</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Uygunsuzlukların nasıl ele alınacağını tarif et.</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Uygunsuzlukla ilgili yapılan faaliyete ilişkin kayıtları oluştur.</a:t>
            </a:r>
          </a:p>
          <a:p>
            <a:pPr marL="342900" lvl="0" indent="-342900">
              <a:buClr>
                <a:srgbClr val="FF0000"/>
              </a:buClr>
              <a:buFont typeface="+mj-lt"/>
              <a:buAutoNum type="arabicPeriod"/>
            </a:pPr>
            <a:r>
              <a:rPr lang="tr-TR" sz="2400" dirty="0">
                <a:latin typeface="Arial" panose="020B0604020202020204" pitchFamily="34" charset="0"/>
                <a:cs typeface="Arial" panose="020B0604020202020204" pitchFamily="34" charset="0"/>
              </a:rPr>
              <a:t>Kayıtları tut.</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259632" y="15122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97948651"/>
      </p:ext>
    </p:ext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476672"/>
            <a:ext cx="8732224" cy="443922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sadece üretim aşamalarında değil uygunsuzluğun ürün ve hizmetin müşteriye tesliminden sonra ortaya çıkması durumunda da atılacak adımları belirlemiş olması gerekmektedir. Bu adımların nasıl atılacağına dair yöntemlerin belirlenmesi gerekmektedir.</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aşağıdaki bir veya daha fazla yöntemle uygunsuz çıktılarla ilgilenmelidir;</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Düzeltme</a:t>
            </a:r>
            <a:r>
              <a:rPr lang="tr-TR" sz="2400" dirty="0">
                <a:latin typeface="Arial" panose="020B0604020202020204" pitchFamily="34" charset="0"/>
                <a:ea typeface="Calibri" panose="020F0502020204030204" pitchFamily="34" charset="0"/>
                <a:cs typeface="Arial" panose="020B0604020202020204" pitchFamily="34" charset="0"/>
              </a:rPr>
              <a:t>,</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Ayırma</a:t>
            </a:r>
            <a:r>
              <a:rPr lang="tr-TR" sz="2400" dirty="0">
                <a:latin typeface="Arial" panose="020B0604020202020204" pitchFamily="34" charset="0"/>
                <a:ea typeface="Calibri" panose="020F0502020204030204" pitchFamily="34" charset="0"/>
                <a:cs typeface="Arial" panose="020B0604020202020204" pitchFamily="34" charset="0"/>
              </a:rPr>
              <a:t>, geri gönderme veya alımı durdurma,</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Müşterinin </a:t>
            </a:r>
            <a:r>
              <a:rPr lang="tr-TR" sz="2400" dirty="0">
                <a:latin typeface="Arial" panose="020B0604020202020204" pitchFamily="34" charset="0"/>
                <a:ea typeface="Calibri" panose="020F0502020204030204" pitchFamily="34" charset="0"/>
                <a:cs typeface="Arial" panose="020B0604020202020204" pitchFamily="34" charset="0"/>
              </a:rPr>
              <a:t>bilgilendirilmesi,</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Şartlı </a:t>
            </a:r>
            <a:r>
              <a:rPr lang="tr-TR" sz="2400" dirty="0">
                <a:latin typeface="Arial" panose="020B0604020202020204" pitchFamily="34" charset="0"/>
                <a:ea typeface="Calibri" panose="020F0502020204030204" pitchFamily="34" charset="0"/>
                <a:cs typeface="Arial" panose="020B0604020202020204" pitchFamily="34" charset="0"/>
              </a:rPr>
              <a:t>kontrolle ilgili yetki alınması</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187624" y="1274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4" name="Grup 3"/>
          <p:cNvGrpSpPr/>
          <p:nvPr/>
        </p:nvGrpSpPr>
        <p:grpSpPr>
          <a:xfrm>
            <a:off x="0" y="4869160"/>
            <a:ext cx="9144000" cy="2007133"/>
            <a:chOff x="0" y="3599692"/>
            <a:chExt cx="9144000" cy="3276601"/>
          </a:xfrm>
        </p:grpSpPr>
        <p:pic>
          <p:nvPicPr>
            <p:cNvPr id="31748" name="Picture 4" descr="uygunsuz ürün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4269" y="3599692"/>
              <a:ext cx="2939731" cy="3258308"/>
            </a:xfrm>
            <a:prstGeom prst="rect">
              <a:avLst/>
            </a:prstGeom>
            <a:noFill/>
            <a:extLst>
              <a:ext uri="{909E8E84-426E-40DD-AFC4-6F175D3DCCD1}">
                <a14:hiddenFill xmlns:a14="http://schemas.microsoft.com/office/drawing/2010/main">
                  <a:solidFill>
                    <a:srgbClr val="FFFFFF"/>
                  </a:solidFill>
                </a14:hiddenFill>
              </a:ext>
            </a:extLst>
          </p:spPr>
        </p:pic>
        <p:pic>
          <p:nvPicPr>
            <p:cNvPr id="31752" name="Picture 8" descr="Tehlikeli asansörlere belediyeden mühü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9692"/>
              <a:ext cx="6191250" cy="3276601"/>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002851910"/>
      </p:ext>
    </p:ext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1" y="4862565"/>
            <a:ext cx="9143998" cy="2013727"/>
            <a:chOff x="1" y="4862565"/>
            <a:chExt cx="9143998" cy="2013727"/>
          </a:xfrm>
        </p:grpSpPr>
        <p:pic>
          <p:nvPicPr>
            <p:cNvPr id="5" name="Picture 2" descr="Aldığı üründen zarar görene tazminat hakk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862565"/>
              <a:ext cx="3635896" cy="2013727"/>
            </a:xfrm>
            <a:prstGeom prst="rect">
              <a:avLst/>
            </a:prstGeom>
            <a:noFill/>
            <a:extLst>
              <a:ext uri="{909E8E84-426E-40DD-AFC4-6F175D3DCCD1}">
                <a14:hiddenFill xmlns:a14="http://schemas.microsoft.com/office/drawing/2010/main">
                  <a:solidFill>
                    <a:srgbClr val="FFFFFF"/>
                  </a:solidFill>
                </a14:hiddenFill>
              </a:ext>
            </a:extLst>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6" y="4862565"/>
              <a:ext cx="5508103" cy="2013727"/>
            </a:xfrm>
            <a:prstGeom prst="rect">
              <a:avLst/>
            </a:prstGeom>
          </p:spPr>
        </p:pic>
      </p:grpSp>
      <p:sp>
        <p:nvSpPr>
          <p:cNvPr id="2" name="Dikdörtgen 1"/>
          <p:cNvSpPr/>
          <p:nvPr/>
        </p:nvSpPr>
        <p:spPr>
          <a:xfrm>
            <a:off x="179512" y="188640"/>
            <a:ext cx="8712968" cy="4805675"/>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Uygunsuzluklar </a:t>
            </a:r>
            <a:r>
              <a:rPr lang="tr-TR" sz="2400" dirty="0">
                <a:latin typeface="Arial" panose="020B0604020202020204" pitchFamily="34" charset="0"/>
                <a:ea typeface="Calibri" panose="020F0502020204030204" pitchFamily="34" charset="0"/>
                <a:cs typeface="Arial" panose="020B0604020202020204" pitchFamily="34" charset="0"/>
              </a:rPr>
              <a:t>düzeltildikten sonra doğrulandığını güvence altına alacak metodun ne olduğu kuruluş tarafından ifade edilmelidir.</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yukarıda yapılan faaliyetle ilgili olarak aşağıda tarif edilen kayıtları oluşturmalı ve denetçilere göstermelidir;</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Uygunsuzluğun </a:t>
            </a:r>
            <a:r>
              <a:rPr lang="tr-TR" sz="2400" dirty="0">
                <a:latin typeface="Arial" panose="020B0604020202020204" pitchFamily="34" charset="0"/>
                <a:ea typeface="Calibri" panose="020F0502020204030204" pitchFamily="34" charset="0"/>
                <a:cs typeface="Arial" panose="020B0604020202020204" pitchFamily="34" charset="0"/>
              </a:rPr>
              <a:t>tanımı,</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Alınan </a:t>
            </a:r>
            <a:r>
              <a:rPr lang="tr-TR" sz="2400" dirty="0">
                <a:latin typeface="Arial" panose="020B0604020202020204" pitchFamily="34" charset="0"/>
                <a:ea typeface="Calibri" panose="020F0502020204030204" pitchFamily="34" charset="0"/>
                <a:cs typeface="Arial" panose="020B0604020202020204" pitchFamily="34" charset="0"/>
              </a:rPr>
              <a:t>tedbirlerin tarifi,</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Mutabık </a:t>
            </a:r>
            <a:r>
              <a:rPr lang="tr-TR" sz="2400" dirty="0">
                <a:latin typeface="Arial" panose="020B0604020202020204" pitchFamily="34" charset="0"/>
                <a:ea typeface="Calibri" panose="020F0502020204030204" pitchFamily="34" charset="0"/>
                <a:cs typeface="Arial" panose="020B0604020202020204" pitchFamily="34" charset="0"/>
              </a:rPr>
              <a:t>kalınan konular,</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Uygunsuzlukla </a:t>
            </a:r>
            <a:r>
              <a:rPr lang="tr-TR" sz="2400" dirty="0">
                <a:latin typeface="Arial" panose="020B0604020202020204" pitchFamily="34" charset="0"/>
                <a:ea typeface="Calibri" panose="020F0502020204030204" pitchFamily="34" charset="0"/>
                <a:cs typeface="Arial" panose="020B0604020202020204" pitchFamily="34" charset="0"/>
              </a:rPr>
              <a:t>ilgili karar verilen faaliyetlerde yetkili olan kişilerin tanımlanması.</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Uygunsuzluklarla ilgili yukarıda tarif edilen kayıtların tutulması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Zorunludur.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0793860"/>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8.7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74877073"/>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www.performansozelguvenlik.com/App_Images/performans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 y="3933056"/>
            <a:ext cx="9143814" cy="2892509"/>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43600" y="34405"/>
            <a:ext cx="9000400" cy="415498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 Performans değerlendirme</a:t>
            </a:r>
          </a:p>
          <a:p>
            <a:r>
              <a:rPr lang="es-ES" sz="2400" b="1" dirty="0" smtClean="0">
                <a:solidFill>
                  <a:srgbClr val="FF0000"/>
                </a:solidFill>
                <a:latin typeface="Arial" panose="020B0604020202020204" pitchFamily="34" charset="0"/>
                <a:cs typeface="Arial" panose="020B0604020202020204" pitchFamily="34" charset="0"/>
              </a:rPr>
              <a:t>9.1 İzleme, ölçme, analiz ve değerlendirme</a:t>
            </a:r>
          </a:p>
          <a:p>
            <a:r>
              <a:rPr lang="tr-TR" sz="2400" b="1" dirty="0" smtClean="0">
                <a:solidFill>
                  <a:srgbClr val="FF0000"/>
                </a:solidFill>
                <a:latin typeface="Arial" panose="020B0604020202020204" pitchFamily="34" charset="0"/>
                <a:cs typeface="Arial" panose="020B0604020202020204" pitchFamily="34" charset="0"/>
              </a:rPr>
              <a:t>9.1.1 Genel</a:t>
            </a:r>
          </a:p>
          <a:p>
            <a:r>
              <a:rPr lang="tr-TR" sz="2400" dirty="0" smtClean="0">
                <a:latin typeface="Arial" panose="020B0604020202020204" pitchFamily="34" charset="0"/>
                <a:cs typeface="Arial" panose="020B0604020202020204" pitchFamily="34" charset="0"/>
              </a:rPr>
              <a:t>Kuruluş aşağıdakileri tayin etmelidir: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Neyin izlenmesi ve ölçülmesi gerektiğini,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Geçerli sonuçları güvence altına almak amacıyla ihtiyaç duyulan izleme, ölçme, analiz ve değerlendirme için yöntemlerini,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İzleme ve ölçmenin ne zaman gerçekleştirmesi gerektiğini,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İzleme ve ölçme sonuçlarının ne zaman analizi ve değerlendirilmesi gerektiğini.</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marmarasps.com.tr/files/9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24744"/>
            <a:ext cx="9144000" cy="573325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0"/>
            <a:ext cx="8784976" cy="1569660"/>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Kuruluş, kalite yönetim sisteminin performansını ve etkinliğini değerlendirmelidir.</a:t>
            </a:r>
          </a:p>
          <a:p>
            <a:r>
              <a:rPr lang="tr-TR" sz="2400" dirty="0" smtClean="0">
                <a:latin typeface="Arial" panose="020B0604020202020204" pitchFamily="34" charset="0"/>
                <a:cs typeface="Arial" panose="020B0604020202020204" pitchFamily="34" charset="0"/>
              </a:rPr>
              <a:t>Kuruluş, sonuçların kanıtı olarak </a:t>
            </a:r>
            <a:r>
              <a:rPr lang="tr-TR" sz="2400" dirty="0">
                <a:latin typeface="Arial" panose="020B0604020202020204" pitchFamily="34" charset="0"/>
                <a:cs typeface="Arial" panose="020B0604020202020204" pitchFamily="34" charset="0"/>
              </a:rPr>
              <a:t>uygun dokümante edilmiş bilgiyi muhafaza etmelidir.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7017360"/>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9632" y="10669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251520" y="453118"/>
            <a:ext cx="8784976" cy="1938992"/>
          </a:xfrm>
          <a:prstGeom prst="rect">
            <a:avLst/>
          </a:prstGeom>
        </p:spPr>
        <p:txBody>
          <a:bodyPr wrap="square">
            <a:spAutoFit/>
          </a:bodyPr>
          <a:lstStyle/>
          <a:p>
            <a:pPr marL="342900" lvl="0" indent="-342900" algn="jus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Proses veya faaliyet olarak izlenmesi ve ölçülmesi ge­reken hususları belirle,</a:t>
            </a:r>
          </a:p>
          <a:p>
            <a:pPr marL="342900" lvl="0" indent="-342900" algn="just">
              <a:buClr>
                <a:srgbClr val="FF0000"/>
              </a:buClr>
              <a:buFont typeface="+mj-lt"/>
              <a:buAutoNum type="arabicPeriod"/>
              <a:tabLst>
                <a:tab pos="-8890" algn="l"/>
              </a:tabLst>
            </a:pPr>
            <a:r>
              <a:rPr lang="tr-TR" sz="2400" dirty="0">
                <a:latin typeface="Arial" panose="020B0604020202020204" pitchFamily="34" charset="0"/>
                <a:cs typeface="Arial" panose="020B0604020202020204" pitchFamily="34" charset="0"/>
              </a:rPr>
              <a:t>İzleme, ölçme, analiz ve değerlendirme metodlarını tanımla,</a:t>
            </a:r>
          </a:p>
          <a:p>
            <a:pPr marL="342900" lvl="0" indent="-342900" algn="just">
              <a:buClr>
                <a:srgbClr val="FF0000"/>
              </a:buClr>
              <a:buFont typeface="+mj-lt"/>
              <a:buAutoNum type="arabicPeriod"/>
              <a:tabLst>
                <a:tab pos="-8890" algn="l"/>
              </a:tabLst>
            </a:pPr>
            <a:r>
              <a:rPr lang="tr-TR" sz="2400" dirty="0">
                <a:latin typeface="Arial" panose="020B0604020202020204" pitchFamily="34" charset="0"/>
                <a:cs typeface="Arial" panose="020B0604020202020204" pitchFamily="34" charset="0"/>
              </a:rPr>
              <a:t>İzleme ve ölçme sonuçları­nın kimin tarafından de­ğerlendirileceğini belirle.</a:t>
            </a:r>
            <a:endParaRPr lang="tr-TR" sz="2400" dirty="0">
              <a:effectLst/>
              <a:latin typeface="Arial" panose="020B0604020202020204" pitchFamily="34" charset="0"/>
              <a:cs typeface="Arial" panose="020B0604020202020204" pitchFamily="34" charset="0"/>
            </a:endParaRPr>
          </a:p>
        </p:txBody>
      </p:sp>
      <p:pic>
        <p:nvPicPr>
          <p:cNvPr id="5122" name="Picture 2" descr="https://image.slidesharecdn.com/sreynetimi2010eitimnotukalder-100315021112-phpapp01/95/sre-ynetm-ve-yletrlmes-semner-sunum-notlari-38-728.jpg?cb=126862125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3742" y="2392110"/>
            <a:ext cx="6108169" cy="4465890"/>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a:t>
            </a:r>
            <a:r>
              <a:rPr lang="tr-TR" sz="1000" dirty="0">
                <a:latin typeface="Times New Roman" panose="02020603050405020304" pitchFamily="18" charset="0"/>
                <a:ea typeface="Calibri" panose="020F0502020204030204" pitchFamily="34" charset="0"/>
                <a:cs typeface="Times New Roman" panose="02020603050405020304" pitchFamily="18" charset="0"/>
              </a:rPr>
              <a:t>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56412473"/>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
          <p:cNvGrpSpPr/>
          <p:nvPr/>
        </p:nvGrpSpPr>
        <p:grpSpPr>
          <a:xfrm>
            <a:off x="0" y="3419909"/>
            <a:ext cx="9144000" cy="3456384"/>
            <a:chOff x="0" y="3419909"/>
            <a:chExt cx="8604447" cy="3456384"/>
          </a:xfrm>
        </p:grpSpPr>
        <p:pic>
          <p:nvPicPr>
            <p:cNvPr id="32770" name="Picture 2" descr="MentalPress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19909"/>
              <a:ext cx="4320480" cy="3456384"/>
            </a:xfrm>
            <a:prstGeom prst="rect">
              <a:avLst/>
            </a:prstGeom>
            <a:noFill/>
            <a:extLst>
              <a:ext uri="{909E8E84-426E-40DD-AFC4-6F175D3DCCD1}">
                <a14:hiddenFill xmlns:a14="http://schemas.microsoft.com/office/drawing/2010/main">
                  <a:solidFill>
                    <a:srgbClr val="FFFFFF"/>
                  </a:solidFill>
                </a14:hiddenFill>
              </a:ext>
            </a:extLst>
          </p:spPr>
        </p:pic>
        <p:pic>
          <p:nvPicPr>
            <p:cNvPr id="32772" name="Picture 4" descr="Você já ouviu falar em Business Intelligence e ainda não sabe quais são as vantagens que pode trazer para a sua empresa? Confira no arti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8960" y="3433711"/>
              <a:ext cx="4275487" cy="3419555"/>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Metin kutusu 4"/>
          <p:cNvSpPr txBox="1"/>
          <p:nvPr/>
        </p:nvSpPr>
        <p:spPr>
          <a:xfrm>
            <a:off x="1625457"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251520" y="664269"/>
            <a:ext cx="8784976" cy="2858539"/>
          </a:xfrm>
          <a:prstGeom prst="rect">
            <a:avLst/>
          </a:prstGeom>
        </p:spPr>
        <p:txBody>
          <a:bodyPr wrap="square">
            <a:spAutoFit/>
          </a:bodyPr>
          <a:lstStyle/>
          <a:p>
            <a:pPr>
              <a:lnSpc>
                <a:spcPct val="107000"/>
              </a:lnSpc>
              <a:spcAft>
                <a:spcPts val="0"/>
              </a:spcAft>
              <a:buClr>
                <a:srgbClr val="FF0000"/>
              </a:buClr>
            </a:pPr>
            <a:r>
              <a:rPr lang="tr-TR" sz="2400" dirty="0">
                <a:latin typeface="Arial" panose="020B0604020202020204" pitchFamily="34" charset="0"/>
                <a:ea typeface="Calibri" panose="020F0502020204030204" pitchFamily="34" charset="0"/>
                <a:cs typeface="Arial" panose="020B0604020202020204" pitchFamily="34" charset="0"/>
              </a:rPr>
              <a:t>Kuruluşun tüm sistem içinde tanımlaması gereken unsurlar şunlardır;</a:t>
            </a: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 veya faaliyet olarak izlenmesi ve ölçülmesi gereken hususlar,</a:t>
            </a: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Proses veya faaliyet olarak geçerli sonuçlar almak için uygulanan izleme, ölçme, analiz ve değerlendirme </a:t>
            </a:r>
            <a:r>
              <a:rPr lang="tr-TR" sz="2400" dirty="0" err="1">
                <a:latin typeface="Arial" panose="020B0604020202020204" pitchFamily="34" charset="0"/>
                <a:ea typeface="Palatino Linotype" panose="02040502050505030304" pitchFamily="18" charset="0"/>
                <a:cs typeface="Arial" panose="020B0604020202020204" pitchFamily="34" charset="0"/>
              </a:rPr>
              <a:t>metodlarının</a:t>
            </a:r>
            <a:r>
              <a:rPr lang="tr-TR" sz="2400" dirty="0">
                <a:latin typeface="Arial" panose="020B0604020202020204" pitchFamily="34" charset="0"/>
                <a:ea typeface="Palatino Linotype" panose="02040502050505030304" pitchFamily="18" charset="0"/>
                <a:cs typeface="Arial" panose="020B0604020202020204" pitchFamily="34" charset="0"/>
              </a:rPr>
              <a:t> tanımlaması ve elde edilen sonuçlar</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75866719"/>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www.siteware.com.br/wp-content/uploads/2018/05/O-que-e%CC%81-BI-Business-Intelligenc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85" y="2636912"/>
            <a:ext cx="9159685" cy="4146707"/>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179512" y="260648"/>
            <a:ext cx="8784976" cy="2463367"/>
          </a:xfrm>
          <a:prstGeom prst="rect">
            <a:avLst/>
          </a:prstGeom>
        </p:spPr>
        <p:txBody>
          <a:bodyPr wrap="square">
            <a:spAutoFit/>
          </a:bodyPr>
          <a:lstStyle/>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smtClean="0">
                <a:latin typeface="Arial" panose="020B0604020202020204" pitchFamily="34" charset="0"/>
                <a:ea typeface="Palatino Linotype" panose="02040502050505030304" pitchFamily="18" charset="0"/>
                <a:cs typeface="Arial" panose="020B0604020202020204" pitchFamily="34" charset="0"/>
              </a:rPr>
              <a:t>Proseslerde </a:t>
            </a:r>
            <a:r>
              <a:rPr lang="tr-TR" sz="2400" dirty="0">
                <a:latin typeface="Arial" panose="020B0604020202020204" pitchFamily="34" charset="0"/>
                <a:ea typeface="Palatino Linotype" panose="02040502050505030304" pitchFamily="18" charset="0"/>
                <a:cs typeface="Arial" panose="020B0604020202020204" pitchFamily="34" charset="0"/>
              </a:rPr>
              <a:t>veya faaliyetlerde izleme ve ölçmenin hangi periyodlarda gerçekleşeceği, elde edilecek sonuçların nereye kayıt edileceği,</a:t>
            </a:r>
          </a:p>
          <a:p>
            <a:pPr marL="342900" lvl="0" indent="-342900" algn="just">
              <a:lnSpc>
                <a:spcPct val="107000"/>
              </a:lnSpc>
              <a:spcAft>
                <a:spcPts val="0"/>
              </a:spcAft>
              <a:buClr>
                <a:srgbClr val="FF0000"/>
              </a:buClr>
              <a:buSzPct val="72000"/>
              <a:buFont typeface="Wingdings" panose="05000000000000000000" pitchFamily="2" charset="2"/>
              <a:buChar char="Ø"/>
              <a:tabLst>
                <a:tab pos="137160" algn="l"/>
              </a:tabLst>
            </a:pPr>
            <a:r>
              <a:rPr lang="tr-TR" sz="2400" dirty="0">
                <a:latin typeface="Arial" panose="020B0604020202020204" pitchFamily="34" charset="0"/>
                <a:ea typeface="Palatino Linotype" panose="02040502050505030304" pitchFamily="18" charset="0"/>
                <a:cs typeface="Arial" panose="020B0604020202020204" pitchFamily="34" charset="0"/>
              </a:rPr>
              <a:t>İzleme ve ölçme sonuçlarının ne zaman ve kim tarafından analiz edilece­ği, değerlendirileceği ve kayıtlarının nerede saklanacağı açık olarak belirtilmelidir</a:t>
            </a:r>
            <a:r>
              <a:rPr lang="tr-TR" sz="2400" dirty="0" smtClean="0">
                <a:latin typeface="Arial" panose="020B0604020202020204" pitchFamily="34" charset="0"/>
                <a:ea typeface="Palatino Linotype" panose="02040502050505030304" pitchFamily="18" charset="0"/>
                <a:cs typeface="Arial" panose="020B0604020202020204" pitchFamily="34" charset="0"/>
              </a:rPr>
              <a:t>.</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34178262"/>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16632"/>
            <a:ext cx="8892480" cy="2050690"/>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her bir proses için yukarıdakileri tanımlamış olduğundan emin olmalıdır. Prosesler için yukarıdaki unsurlar eğer tanımlanmadıysa </a:t>
            </a:r>
            <a:r>
              <a:rPr lang="tr-TR" sz="2400" dirty="0" smtClean="0">
                <a:latin typeface="Arial" panose="020B0604020202020204" pitchFamily="34" charset="0"/>
                <a:ea typeface="Calibri" panose="020F0502020204030204" pitchFamily="34" charset="0"/>
                <a:cs typeface="Arial" panose="020B0604020202020204" pitchFamily="34" charset="0"/>
              </a:rPr>
              <a:t>bu durum </a:t>
            </a:r>
            <a:r>
              <a:rPr lang="tr-TR" sz="2400" dirty="0">
                <a:latin typeface="Arial" panose="020B0604020202020204" pitchFamily="34" charset="0"/>
                <a:ea typeface="Calibri" panose="020F0502020204030204" pitchFamily="34" charset="0"/>
                <a:cs typeface="Arial" panose="020B0604020202020204" pitchFamily="34" charset="0"/>
              </a:rPr>
              <a:t>bir uygunsuzluk </a:t>
            </a:r>
            <a:r>
              <a:rPr lang="tr-TR" sz="2400" dirty="0" smtClean="0">
                <a:latin typeface="Arial" panose="020B0604020202020204" pitchFamily="34" charset="0"/>
                <a:ea typeface="Calibri" panose="020F0502020204030204" pitchFamily="34" charset="0"/>
                <a:cs typeface="Arial" panose="020B0604020202020204" pitchFamily="34" charset="0"/>
              </a:rPr>
              <a:t>kabul edilir.</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 </a:t>
            </a:r>
            <a:r>
              <a:rPr lang="tr-TR" sz="2400" dirty="0">
                <a:latin typeface="Arial" panose="020B0604020202020204" pitchFamily="34" charset="0"/>
                <a:ea typeface="Calibri" panose="020F0502020204030204" pitchFamily="34" charset="0"/>
                <a:cs typeface="Arial" panose="020B0604020202020204" pitchFamily="34" charset="0"/>
              </a:rPr>
              <a:t>İzleme, ölçme, analiz ve değerlendirme ile ilgili yukarıdaki faaliyet­lerin gerçekleştirildiğine dair kayıt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endParaRPr lang="tr-TR" sz="2400" dirty="0">
              <a:solidFill>
                <a:srgbClr val="FF0000"/>
              </a:solidFill>
              <a:latin typeface="Arial" panose="020B0604020202020204" pitchFamily="34" charset="0"/>
              <a:ea typeface="Calibri" panose="020F0502020204030204" pitchFamily="34" charset="0"/>
              <a:cs typeface="Arial" panose="020B0604020202020204" pitchFamily="34" charset="0"/>
            </a:endParaRP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6" y="2103414"/>
            <a:ext cx="6339448" cy="4754586"/>
          </a:xfrm>
          <a:prstGeom prst="rect">
            <a:avLst/>
          </a:prstGeom>
        </p:spPr>
      </p:pic>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a:t>
            </a:r>
            <a:r>
              <a:rPr lang="tr-TR" sz="1000" dirty="0">
                <a:latin typeface="Times New Roman" panose="02020603050405020304" pitchFamily="18" charset="0"/>
                <a:ea typeface="Calibri" panose="020F0502020204030204" pitchFamily="34" charset="0"/>
                <a:cs typeface="Times New Roman" panose="02020603050405020304" pitchFamily="18" charset="0"/>
              </a:rPr>
              <a:t>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12378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B5483021-C765-4355-BA67-EF138FDE81F1}" type="slidenum">
              <a:rPr lang="en-US" altLang="tr-TR" sz="1200">
                <a:solidFill>
                  <a:srgbClr val="B5A788"/>
                </a:solidFill>
              </a:rPr>
              <a:pPr>
                <a:spcBef>
                  <a:spcPct val="0"/>
                </a:spcBef>
                <a:buClrTx/>
                <a:buSzTx/>
                <a:buFontTx/>
                <a:buNone/>
              </a:pPr>
              <a:t>23</a:t>
            </a:fld>
            <a:endParaRPr lang="en-US" altLang="tr-TR" sz="1200">
              <a:solidFill>
                <a:srgbClr val="B5A788"/>
              </a:solidFill>
            </a:endParaRPr>
          </a:p>
        </p:txBody>
      </p:sp>
      <p:sp>
        <p:nvSpPr>
          <p:cNvPr id="2" name="Dikdörtgen 1"/>
          <p:cNvSpPr/>
          <p:nvPr/>
        </p:nvSpPr>
        <p:spPr>
          <a:xfrm>
            <a:off x="83049" y="265873"/>
            <a:ext cx="8731046" cy="1938992"/>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6. Delile Dayalı Karar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Verme</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Karar </a:t>
            </a:r>
            <a:r>
              <a:rPr lang="tr-TR" sz="2400" dirty="0">
                <a:latin typeface="Arial" panose="020B0604020202020204" pitchFamily="34" charset="0"/>
                <a:ea typeface="Calibri" panose="020F0502020204030204" pitchFamily="34" charset="0"/>
                <a:cs typeface="Arial" panose="020B0604020202020204" pitchFamily="34" charset="0"/>
              </a:rPr>
              <a:t>verme karmaşık bir prosestir ve belirsizlikler içerir. Neden-sonuç iliş­kisinin ve beklenmeyen durumlarla karşılaşılabileceğinin anlaşılması önemlidir. Delil ve veri analizi, karar vermede objektifliği ve güveni artıracaktır.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6" y="2235104"/>
            <a:ext cx="9149146" cy="4622896"/>
          </a:xfrm>
          <a:prstGeom prst="rect">
            <a:avLst/>
          </a:prstGeom>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589595"/>
      </p:ext>
    </p:ext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717032"/>
            <a:ext cx="9144000" cy="3140968"/>
            <a:chOff x="0" y="3030610"/>
            <a:chExt cx="9144000" cy="3827390"/>
          </a:xfrm>
        </p:grpSpPr>
        <p:pic>
          <p:nvPicPr>
            <p:cNvPr id="53250" name="Picture 2" descr="http://www.koloniasansor.com/1480/images/-a50d0c001f25418aa11f54c3ecb80e0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3030610"/>
              <a:ext cx="6804248" cy="382739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http://www.keskinlergida.com.tr/wp-content/uploads/2016/02/musterimemn-t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30610"/>
              <a:ext cx="3164060" cy="3796508"/>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22293" y="44624"/>
            <a:ext cx="9038238"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9.1.2 Müşteri memnuniyeti</a:t>
            </a:r>
          </a:p>
          <a:p>
            <a:r>
              <a:rPr lang="tr-TR" sz="2400" dirty="0" smtClean="0">
                <a:latin typeface="Arial" panose="020B0604020202020204" pitchFamily="34" charset="0"/>
                <a:cs typeface="Arial" panose="020B0604020202020204" pitchFamily="34" charset="0"/>
              </a:rPr>
              <a:t>Kuruluş, müşterinin kendi ihtiyaç ve beklentilerinin ne ölçüde karşılandığını algılamasını izlemelidir. Kuruluş, bu bilginin elde edilmesi, izlenmesi ve gözden geçirilmesi için yöntemler tayin etmelidir.</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 Müşteri algılamasının izlenmesine örnekler; müşteri anketleri, teslim edilen ürün ve hizmet kalitesi ile ilgili müşteri geri bildirimleri, müşteri ile toplantılar, pazar payı analizleri, övgüler, garanti kapsamında gelen talepler ve satıcılardan gelen raporları içerebilir.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722313"/>
            <a:ext cx="8496944" cy="1200329"/>
          </a:xfrm>
          <a:prstGeom prst="rect">
            <a:avLst/>
          </a:prstGeom>
        </p:spPr>
        <p:txBody>
          <a:bodyPr wrap="square">
            <a:spAutoFit/>
          </a:bodyPr>
          <a:lstStyle/>
          <a:p>
            <a:pPr marL="342900" lvl="0" indent="-342900" algn="just">
              <a:buClr>
                <a:srgbClr val="FF0000"/>
              </a:buClr>
              <a:buFont typeface="+mj-lt"/>
              <a:buAutoNum type="arabicPeriod"/>
              <a:tabLst>
                <a:tab pos="1270" algn="l"/>
              </a:tabLst>
            </a:pPr>
            <a:r>
              <a:rPr lang="tr-TR" sz="2400" dirty="0">
                <a:latin typeface="Arial" panose="020B0604020202020204" pitchFamily="34" charset="0"/>
                <a:cs typeface="Arial" panose="020B0604020202020204" pitchFamily="34" charset="0"/>
              </a:rPr>
              <a:t>Müşteri memnuniyeti ile ilgili ne tür çalışmaların yapıldığını belirle,</a:t>
            </a:r>
          </a:p>
          <a:p>
            <a:pPr marL="342900" lvl="0" indent="-342900" algn="just">
              <a:buClr>
                <a:srgbClr val="FF0000"/>
              </a:buClr>
              <a:buFont typeface="+mj-lt"/>
              <a:buAutoNum type="arabicPeriod"/>
              <a:tabLst>
                <a:tab pos="1270" algn="l"/>
              </a:tabLst>
            </a:pPr>
            <a:r>
              <a:rPr lang="tr-TR" sz="2400" dirty="0">
                <a:latin typeface="Arial" panose="020B0604020202020204" pitchFamily="34" charset="0"/>
                <a:cs typeface="Arial" panose="020B0604020202020204" pitchFamily="34" charset="0"/>
              </a:rPr>
              <a:t>Çalışmaların etkili olarak yürütüldüğünü güvence altına al.</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259632" y="26064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15026" y="2320180"/>
            <a:ext cx="9028974" cy="443922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Müşteri memnuniyeti ile ilgili örnek çalışmalar aşağıda verilmiş­tir;</a:t>
            </a:r>
          </a:p>
          <a:p>
            <a:pPr marL="263525" lvl="0" indent="-263525" algn="just">
              <a:lnSpc>
                <a:spcPct val="107000"/>
              </a:lnSpc>
              <a:spcAft>
                <a:spcPts val="0"/>
              </a:spcAft>
              <a:buClr>
                <a:srgbClr val="FF0000"/>
              </a:buClr>
              <a:buSzPct val="72000"/>
              <a:buFont typeface="Wingdings" panose="05000000000000000000" pitchFamily="2" charset="2"/>
              <a:buChar char=""/>
              <a:tabLst>
                <a:tab pos="102235" algn="l"/>
              </a:tabLst>
            </a:pPr>
            <a:r>
              <a:rPr lang="tr-TR" sz="2400" dirty="0">
                <a:latin typeface="Arial" panose="020B0604020202020204" pitchFamily="34" charset="0"/>
                <a:ea typeface="Calibri" panose="020F0502020204030204" pitchFamily="34" charset="0"/>
                <a:cs typeface="Arial" panose="020B0604020202020204" pitchFamily="34" charset="0"/>
              </a:rPr>
              <a:t>Müşteri araştırmaları,</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Müşteri geri beslemeleri,</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Müşteri ziyaretleri,</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Pazar payı analizi,</a:t>
            </a:r>
          </a:p>
          <a:p>
            <a:pPr marL="263525" lvl="0" indent="-263525" algn="just">
              <a:lnSpc>
                <a:spcPct val="107000"/>
              </a:lnSpc>
              <a:spcAft>
                <a:spcPts val="0"/>
              </a:spcAft>
              <a:buClr>
                <a:srgbClr val="FF0000"/>
              </a:buClr>
              <a:buSzPct val="72000"/>
              <a:buFont typeface="Wingdings" panose="05000000000000000000" pitchFamily="2" charset="2"/>
              <a:buChar char=""/>
              <a:tabLst>
                <a:tab pos="102235" algn="l"/>
              </a:tabLst>
            </a:pPr>
            <a:r>
              <a:rPr lang="tr-TR" sz="2400" dirty="0">
                <a:latin typeface="Arial" panose="020B0604020202020204" pitchFamily="34" charset="0"/>
                <a:ea typeface="Calibri" panose="020F0502020204030204" pitchFamily="34" charset="0"/>
                <a:cs typeface="Arial" panose="020B0604020202020204" pitchFamily="34" charset="0"/>
              </a:rPr>
              <a:t>Teşekkür mektupları,</a:t>
            </a:r>
          </a:p>
          <a:p>
            <a:pPr marL="263525" lvl="0" indent="-263525"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Garanti istekleri,</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Her ne kadar standardın içinde tarif edilmese de standardın kendi­sinin verdiği örneklere bakarak müşteri memnuniyeti ile ilgili yukarıdaki faaliyetlerin gerçekleştirildiğine dair kayıt tutulması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 Gibi Gözükmektedir</a:t>
            </a:r>
            <a:r>
              <a:rPr lang="tr-TR" sz="2400" b="1" dirty="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6" name="Metin kutusu 5"/>
          <p:cNvSpPr txBox="1"/>
          <p:nvPr/>
        </p:nvSpPr>
        <p:spPr>
          <a:xfrm>
            <a:off x="1525476" y="1887795"/>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5842" name="Picture 2" descr="Müşteri Memnuniye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2725468"/>
            <a:ext cx="3343267" cy="2507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6075577"/>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1" y="2996952"/>
            <a:ext cx="9144000" cy="3861048"/>
            <a:chOff x="0" y="2780928"/>
            <a:chExt cx="11302317" cy="4077072"/>
          </a:xfrm>
        </p:grpSpPr>
        <p:pic>
          <p:nvPicPr>
            <p:cNvPr id="54274" name="Picture 2" descr="http://blog.parapusula.com/content/userfiles/listitem/big/tuketici-olarak-haklarinizi-biliyor-musunuz-5v85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5722205" cy="407707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blog.parapusula.com/content/userfiles/listitem/big/tuketici-olarak-haklarinizi-biliyor-musunuz-5v852.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580112" y="2780928"/>
              <a:ext cx="5722205" cy="407707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79512" y="188640"/>
            <a:ext cx="8784976" cy="3046988"/>
          </a:xfrm>
          <a:prstGeom prst="rect">
            <a:avLst/>
          </a:prstGeom>
        </p:spPr>
        <p:txBody>
          <a:bodyPr wrap="square">
            <a:spAutoFit/>
          </a:bodyPr>
          <a:lstStyle/>
          <a:p>
            <a:r>
              <a:rPr lang="tr-TR" sz="2400" b="1" dirty="0" smtClean="0">
                <a:latin typeface="Arial" panose="020B0604020202020204" pitchFamily="34" charset="0"/>
                <a:cs typeface="Arial" panose="020B0604020202020204" pitchFamily="34" charset="0"/>
              </a:rPr>
              <a:t>9.1.3 Analiz ve değerlendirme</a:t>
            </a:r>
          </a:p>
          <a:p>
            <a:r>
              <a:rPr lang="tr-TR" sz="2400" dirty="0" smtClean="0">
                <a:latin typeface="Arial" panose="020B0604020202020204" pitchFamily="34" charset="0"/>
                <a:cs typeface="Arial" panose="020B0604020202020204" pitchFamily="34" charset="0"/>
              </a:rPr>
              <a:t>Kuruluş, izleme ve ölçmeden gelen uygun veri ve bilgiyi analiz etmeli ve değerlendirmelidir.</a:t>
            </a:r>
          </a:p>
          <a:p>
            <a:r>
              <a:rPr lang="tr-TR" sz="2400" dirty="0" smtClean="0">
                <a:latin typeface="Arial" panose="020B0604020202020204" pitchFamily="34" charset="0"/>
                <a:cs typeface="Arial" panose="020B0604020202020204" pitchFamily="34" charset="0"/>
              </a:rPr>
              <a:t>Analiz sonuçları, aşağıdakilerin değerlendirmesi için kullanılmalıdır: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Ürün ve hizmetlerin uygunluğu,</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memnuniyet derecesi,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performansı ve etkinliği,</a:t>
            </a: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964488" cy="2308324"/>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Planlamanın etkin şekilde yapılıp yapılmadığı,</a:t>
            </a:r>
          </a:p>
          <a:p>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Risk ve fırsatları belirlemek için yürütülen faaliyetlerin etkinliği,</a:t>
            </a:r>
          </a:p>
          <a:p>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Dış tedarikçilerin performansı,</a:t>
            </a:r>
          </a:p>
          <a:p>
            <a:r>
              <a:rPr lang="tr-TR" sz="2400" dirty="0" smtClean="0">
                <a:solidFill>
                  <a:srgbClr val="FF0000"/>
                </a:solidFill>
                <a:latin typeface="Arial" panose="020B0604020202020204" pitchFamily="34" charset="0"/>
                <a:cs typeface="Arial" panose="020B0604020202020204" pitchFamily="34" charset="0"/>
              </a:rPr>
              <a:t>g.</a:t>
            </a:r>
            <a:r>
              <a:rPr lang="tr-TR" sz="2400" dirty="0" smtClean="0">
                <a:latin typeface="Arial" panose="020B0604020202020204" pitchFamily="34" charset="0"/>
                <a:cs typeface="Arial" panose="020B0604020202020204" pitchFamily="34" charset="0"/>
              </a:rPr>
              <a:t> Kalite yönetim sisteminin iyileştirme ihtiyaçları.</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Veriyi analiz etmek için kullanılacak yöntemler istatistiksel teknikleri içerebilir.</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0" y="2365614"/>
            <a:ext cx="8955360" cy="4477680"/>
            <a:chOff x="0" y="2365614"/>
            <a:chExt cx="8955360" cy="4477680"/>
          </a:xfrm>
        </p:grpSpPr>
        <p:pic>
          <p:nvPicPr>
            <p:cNvPr id="55298" name="Picture 2" descr="http://www.ynklabs.com/assets/img/projects/s/duygusal-anali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65614"/>
              <a:ext cx="4477680" cy="44776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ynklabs.com/assets/img/projects/s/duygusal-anali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477680" y="2365614"/>
              <a:ext cx="4477680" cy="447768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0711671"/>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2" y="4941168"/>
            <a:ext cx="9036497" cy="1948925"/>
            <a:chOff x="-1" y="4941168"/>
            <a:chExt cx="8265006" cy="1948925"/>
          </a:xfrm>
        </p:grpSpPr>
        <p:pic>
          <p:nvPicPr>
            <p:cNvPr id="6146" name="Picture 2" descr="http://mebk12.meb.gov.tr/meb_iys_dosyalar/01/15/113559/resimler/2015_11/22223333_analiz940x310500x1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941168"/>
              <a:ext cx="5905829" cy="1948925"/>
            </a:xfrm>
            <a:prstGeom prst="rect">
              <a:avLst/>
            </a:prstGeom>
            <a:noFill/>
            <a:extLst>
              <a:ext uri="{909E8E84-426E-40DD-AFC4-6F175D3DCCD1}">
                <a14:hiddenFill xmlns:a14="http://schemas.microsoft.com/office/drawing/2010/main">
                  <a:solidFill>
                    <a:srgbClr val="FFFFFF"/>
                  </a:solidFill>
                </a14:hiddenFill>
              </a:ext>
            </a:extLst>
          </p:spPr>
        </p:pic>
        <p:pic>
          <p:nvPicPr>
            <p:cNvPr id="36866" name="Picture 2" descr="Memnuniyet Puanlamas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5828" y="4941168"/>
              <a:ext cx="2359177" cy="191683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Dikdörtgen 1"/>
          <p:cNvSpPr/>
          <p:nvPr/>
        </p:nvSpPr>
        <p:spPr>
          <a:xfrm>
            <a:off x="323528" y="608447"/>
            <a:ext cx="8496944" cy="4439229"/>
          </a:xfrm>
          <a:prstGeom prst="rect">
            <a:avLst/>
          </a:prstGeom>
        </p:spPr>
        <p:txBody>
          <a:bodyPr wrap="square">
            <a:spAutoFit/>
          </a:bodyPr>
          <a:lstStyle/>
          <a:p>
            <a:pPr marL="358775" lvl="0" indent="-358775" algn="just">
              <a:lnSpc>
                <a:spcPct val="107000"/>
              </a:lnSpc>
              <a:spcAft>
                <a:spcPts val="0"/>
              </a:spcAft>
              <a:buClr>
                <a:srgbClr val="FF0000"/>
              </a:buClr>
              <a:buSzPct val="100000"/>
              <a:buFont typeface="+mj-lt"/>
              <a:buAutoNum type="arabicPeriod"/>
              <a:tabLst>
                <a:tab pos="-36830" algn="l"/>
              </a:tabLst>
            </a:pPr>
            <a:r>
              <a:rPr lang="tr-TR" sz="2400" dirty="0">
                <a:latin typeface="Arial" panose="020B0604020202020204" pitchFamily="34" charset="0"/>
                <a:ea typeface="Palatino Linotype" panose="02040502050505030304" pitchFamily="18" charset="0"/>
                <a:cs typeface="Arial" panose="020B0604020202020204" pitchFamily="34" charset="0"/>
              </a:rPr>
              <a:t>KYS'nin etkililiğini değer­lendirmek için analiz ve değerlendirme çalışmala­rının nasıl yürütüldüğünü tanımla.</a:t>
            </a:r>
          </a:p>
          <a:p>
            <a:pPr marL="358775" lvl="0" indent="-358775" algn="just">
              <a:lnSpc>
                <a:spcPct val="107000"/>
              </a:lnSpc>
              <a:spcAft>
                <a:spcPts val="0"/>
              </a:spcAft>
              <a:buClr>
                <a:srgbClr val="FF0000"/>
              </a:buClr>
              <a:buSzPct val="100000"/>
              <a:buFont typeface="+mj-lt"/>
              <a:buAutoNum type="arabicPeriod"/>
              <a:tabLst>
                <a:tab pos="-36830" algn="l"/>
              </a:tabLst>
            </a:pPr>
            <a:r>
              <a:rPr lang="tr-TR" sz="2400" dirty="0">
                <a:latin typeface="Arial" panose="020B0604020202020204" pitchFamily="34" charset="0"/>
                <a:ea typeface="Palatino Linotype" panose="02040502050505030304" pitchFamily="18" charset="0"/>
                <a:cs typeface="Arial" panose="020B0604020202020204" pitchFamily="34" charset="0"/>
              </a:rPr>
              <a:t>Aşağıdaki hususlarla ilgili analiz ve değerlendirme çalışmalarını yürüt;</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Müşteri memnuniyetin derecesi,</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KYS'nin hedefleri tuttur­ma oranı,</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Planlamanın etkili olup olmadığı,</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Risk ve fırsatlarla ilgili alman faaliyetlerin etkili olup olmadığı</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Dışarıdan temin eden ku­ruluşların performansı</a:t>
            </a:r>
          </a:p>
          <a:p>
            <a:pPr marL="536575" lvl="0" indent="-357188" algn="just">
              <a:lnSpc>
                <a:spcPct val="107000"/>
              </a:lnSpc>
              <a:spcAft>
                <a:spcPts val="0"/>
              </a:spcAft>
              <a:buClr>
                <a:srgbClr val="FF0000"/>
              </a:buClr>
              <a:buSzPct val="72000"/>
              <a:buFont typeface="Wingdings" panose="05000000000000000000" pitchFamily="2" charset="2"/>
              <a:buChar char="Ø"/>
              <a:tabLst>
                <a:tab pos="245745" algn="l"/>
              </a:tabLst>
            </a:pPr>
            <a:r>
              <a:rPr lang="tr-TR" sz="2400" dirty="0" err="1">
                <a:latin typeface="Arial" panose="020B0604020202020204" pitchFamily="34" charset="0"/>
                <a:ea typeface="Calibri" panose="020F0502020204030204" pitchFamily="34" charset="0"/>
                <a:cs typeface="Arial" panose="020B0604020202020204" pitchFamily="34" charset="0"/>
              </a:rPr>
              <a:t>KYS'deki</a:t>
            </a:r>
            <a:r>
              <a:rPr lang="tr-TR" sz="2400" dirty="0">
                <a:latin typeface="Arial" panose="020B0604020202020204" pitchFamily="34" charset="0"/>
                <a:ea typeface="Calibri" panose="020F0502020204030204" pitchFamily="34" charset="0"/>
                <a:cs typeface="Arial" panose="020B0604020202020204" pitchFamily="34" charset="0"/>
              </a:rPr>
              <a:t> iyileştirme ih­tiyaçları</a:t>
            </a:r>
            <a:endParaRPr lang="tr-TR" sz="2400" u="none" strike="noStrike" spc="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8802199"/>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0" y="4901109"/>
            <a:ext cx="9144000" cy="1963527"/>
            <a:chOff x="0" y="4901109"/>
            <a:chExt cx="9144000" cy="1963527"/>
          </a:xfrm>
        </p:grpSpPr>
        <p:pic>
          <p:nvPicPr>
            <p:cNvPr id="37890" name="Picture 2" descr="http://help.planports.com/UploadedImages/file_20-10-2018-18-11-38-898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941168"/>
              <a:ext cx="4113746" cy="1916832"/>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müşteri memnuniyeti ile ilgili görsel sonucu&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9442" y="4941168"/>
              <a:ext cx="3194558" cy="1916735"/>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müşteri memnuniyeti ile ilgili görsel sonucu&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85915" y="4901109"/>
              <a:ext cx="1963527" cy="1963527"/>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650305"/>
            <a:ext cx="8712968" cy="443922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Analiz ve değerlendirme için kuruluşun aşağıdaki konular ile ilgili çalış­maları yapması gerekmektedir;</a:t>
            </a:r>
          </a:p>
          <a:p>
            <a:pPr marL="342900" lvl="0" indent="-342900"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Ürün ve hizmet uygunluğu,</a:t>
            </a:r>
          </a:p>
          <a:p>
            <a:pPr marL="342900" lvl="0" indent="-342900"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latin typeface="Arial" panose="020B0604020202020204" pitchFamily="34" charset="0"/>
                <a:ea typeface="Calibri" panose="020F0502020204030204" pitchFamily="34" charset="0"/>
                <a:cs typeface="Arial" panose="020B0604020202020204" pitchFamily="34" charset="0"/>
              </a:rPr>
              <a:t>Müşteri memnuniyetinin derecesi,</a:t>
            </a:r>
          </a:p>
          <a:p>
            <a:pPr marL="342900" lvl="0" indent="-342900" algn="just">
              <a:lnSpc>
                <a:spcPct val="107000"/>
              </a:lnSpc>
              <a:spcAft>
                <a:spcPts val="0"/>
              </a:spcAft>
              <a:buClr>
                <a:srgbClr val="FF0000"/>
              </a:buClr>
              <a:buSzPct val="72000"/>
              <a:buFont typeface="Wingdings" panose="05000000000000000000" pitchFamily="2" charset="2"/>
              <a:buChar char=""/>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KYS'nin hedefleri tutturma oranı,</a:t>
            </a:r>
          </a:p>
          <a:p>
            <a:pPr marL="342900" lvl="0" indent="-342900"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Planlamanın etkili olup olmadığı,</a:t>
            </a:r>
          </a:p>
          <a:p>
            <a:pPr marL="342900" lvl="0" indent="-342900" algn="just">
              <a:lnSpc>
                <a:spcPct val="107000"/>
              </a:lnSpc>
              <a:spcAft>
                <a:spcPts val="0"/>
              </a:spcAft>
              <a:buClr>
                <a:srgbClr val="FF0000"/>
              </a:buClr>
              <a:buSzPct val="72000"/>
              <a:buFont typeface="Wingdings" panose="05000000000000000000" pitchFamily="2" charset="2"/>
              <a:buChar char=""/>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Risk ve fırsatlarla ilgili alman faaliyetlerin etkili olup olmadığı,</a:t>
            </a:r>
          </a:p>
          <a:p>
            <a:pPr marL="342900" lvl="0" indent="-342900"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latin typeface="Arial" panose="020B0604020202020204" pitchFamily="34" charset="0"/>
                <a:ea typeface="Calibri" panose="020F0502020204030204" pitchFamily="34" charset="0"/>
                <a:cs typeface="Arial" panose="020B0604020202020204" pitchFamily="34" charset="0"/>
              </a:rPr>
              <a:t>Dışarıdan temin eden kuruluşların performansı,</a:t>
            </a:r>
          </a:p>
          <a:p>
            <a:pPr marL="342900" lvl="0" indent="-342900"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err="1">
                <a:latin typeface="Arial" panose="020B0604020202020204" pitchFamily="34" charset="0"/>
                <a:ea typeface="Calibri" panose="020F0502020204030204" pitchFamily="34" charset="0"/>
                <a:cs typeface="Arial" panose="020B0604020202020204" pitchFamily="34" charset="0"/>
              </a:rPr>
              <a:t>KYS'deki</a:t>
            </a:r>
            <a:r>
              <a:rPr lang="tr-TR" sz="2400" dirty="0">
                <a:latin typeface="Arial" panose="020B0604020202020204" pitchFamily="34" charset="0"/>
                <a:ea typeface="Calibri" panose="020F0502020204030204" pitchFamily="34" charset="0"/>
                <a:cs typeface="Arial" panose="020B0604020202020204" pitchFamily="34" charset="0"/>
              </a:rPr>
              <a:t> iyileştirme ihtiyaçları.</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bu çalışmaları her bir prosesinin içinde tanımlayacağı gibi ayrı bir proses olarak tanımlayarak da yürütebilir.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87304642"/>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9.2 İç tetkik</a:t>
            </a:r>
          </a:p>
          <a:p>
            <a:r>
              <a:rPr lang="tr-TR" sz="2400" b="1" dirty="0" smtClean="0">
                <a:solidFill>
                  <a:srgbClr val="FF0000"/>
                </a:solidFill>
                <a:latin typeface="Arial" panose="020B0604020202020204" pitchFamily="34" charset="0"/>
                <a:cs typeface="Arial" panose="020B0604020202020204" pitchFamily="34" charset="0"/>
              </a:rPr>
              <a:t>9.2.1 </a:t>
            </a:r>
            <a:r>
              <a:rPr lang="tr-TR" sz="2400" dirty="0" smtClean="0">
                <a:latin typeface="Arial" panose="020B0604020202020204" pitchFamily="34" charset="0"/>
                <a:cs typeface="Arial" panose="020B0604020202020204" pitchFamily="34" charset="0"/>
              </a:rPr>
              <a:t>Kuruluş, kalite yönetim sisteminin aşağıdakilerle ilgili durumunu belirlemek için planlanan aralıklarda iç tetkikler yapmalıdır:</a:t>
            </a:r>
          </a:p>
          <a:p>
            <a:r>
              <a:rPr lang="tr-TR" sz="2400" dirty="0" smtClean="0">
                <a:solidFill>
                  <a:srgbClr val="FF0000"/>
                </a:solidFill>
                <a:latin typeface="Arial" panose="020B0604020202020204" pitchFamily="34" charset="0"/>
                <a:cs typeface="Arial" panose="020B0604020202020204" pitchFamily="34" charset="0"/>
              </a:rPr>
              <a:t>a. </a:t>
            </a:r>
            <a:r>
              <a:rPr lang="tr-TR" sz="2400" dirty="0" smtClean="0">
                <a:latin typeface="Arial" panose="020B0604020202020204" pitchFamily="34" charset="0"/>
                <a:cs typeface="Arial" panose="020B0604020202020204" pitchFamily="34" charset="0"/>
              </a:rPr>
              <a:t>Aşağıdakilere uygunluğu:</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Kuruluşun kalite yönetim sisteminin şartlarına,</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Bu Standardın şartlarına.</a:t>
            </a:r>
          </a:p>
          <a:p>
            <a:r>
              <a:rPr lang="tr-TR" sz="2400" dirty="0" smtClean="0">
                <a:latin typeface="Arial" panose="020B0604020202020204" pitchFamily="34" charset="0"/>
                <a:cs typeface="Arial" panose="020B0604020202020204" pitchFamily="34" charset="0"/>
              </a:rPr>
              <a:t>b) Etkili bir şekilde uygulandığı ve sürekliliğinin sağlandığı.</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1" y="2770786"/>
            <a:ext cx="9144000" cy="4087214"/>
            <a:chOff x="0" y="2770786"/>
            <a:chExt cx="9404953" cy="4087214"/>
          </a:xfrm>
        </p:grpSpPr>
        <p:pic>
          <p:nvPicPr>
            <p:cNvPr id="56322" name="Picture 2" descr="http://www.ekalitedanismanlik.com/uploads/sayfalar/periyodik_kontrol_osg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70786"/>
              <a:ext cx="4716016" cy="408721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ekalitedanismanlik.com/uploads/sayfalar/periyodik_kontrol_osg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688937" y="2770786"/>
              <a:ext cx="4716016" cy="4087214"/>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496" y="44624"/>
            <a:ext cx="8928992" cy="3416320"/>
          </a:xfrm>
          <a:prstGeom prst="rect">
            <a:avLst/>
          </a:prstGeom>
        </p:spPr>
        <p:txBody>
          <a:bodyPr wrap="square">
            <a:spAutoFit/>
          </a:bodyPr>
          <a:lstStyle/>
          <a:p>
            <a:r>
              <a:rPr lang="tr-TR" sz="2400" b="1" dirty="0" smtClean="0">
                <a:latin typeface="Arial" panose="020B0604020202020204" pitchFamily="34" charset="0"/>
                <a:cs typeface="Arial" panose="020B0604020202020204" pitchFamily="34" charset="0"/>
              </a:rPr>
              <a:t>9.2.2 Kuruluş:</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Sıklık, yöntemler, sorumluluklar, planlama şartları ve raporlama dahil, söz konusu proseslerin önemi, kuruluşu etkileyen değişiklikler ve önceki tetkik sonuçları değerlendirilerek, bir tetkik programı/programları planlamalı, oluşturmalı ve sürekliliğini sağlamalı,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Her bir tetkik için tetkik kriteri ve kapsamı belirlenmeli,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Tetkik prosesinin objektifliği ve tarafsızlığını güvence altına almak için tetkikçiler seçilmeli ve tetkikleri yapmalı,</a:t>
            </a: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8914" name="Picture 2" descr="Iç Tetkik Nasıl Yapılır? Raporu Nasıl Hazırlanı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56992"/>
            <a:ext cx="9144000" cy="35010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http://kanun.com.tr/images/bilbord/19011-ic-tetkik-egitim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96952"/>
            <a:ext cx="9169048" cy="3860084"/>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25354"/>
            <a:ext cx="8894222" cy="3046988"/>
          </a:xfrm>
          <a:prstGeom prst="rect">
            <a:avLst/>
          </a:prstGeom>
        </p:spPr>
        <p:txBody>
          <a:bodyPr wrap="square">
            <a:spAutoFit/>
          </a:bodyPr>
          <a:lstStyle/>
          <a:p>
            <a:endParaRPr lang="tr-TR" sz="2400" b="1" dirty="0" smtClean="0">
              <a:solidFill>
                <a:srgbClr val="FF0000"/>
              </a:solidFill>
              <a:latin typeface="Arial" panose="020B0604020202020204" pitchFamily="34" charset="0"/>
              <a:cs typeface="Arial" panose="020B0604020202020204" pitchFamily="34" charset="0"/>
            </a:endParaRPr>
          </a:p>
          <a:p>
            <a:pPr marL="358775" indent="-358775"/>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Tetkik sonuçlarının ilgili yönetime rapor edilmesinin güvence altına almalı,</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Herhangi bir gecikmeye mahal vermeden uygun düzeltme ve düzeltici faaliyet gerçekleştirmeli,</a:t>
            </a:r>
          </a:p>
          <a:p>
            <a:pPr marL="358775" indent="-358775"/>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Tetkik </a:t>
            </a:r>
            <a:r>
              <a:rPr lang="tr-TR" sz="2400" dirty="0">
                <a:latin typeface="Arial" panose="020B0604020202020204" pitchFamily="34" charset="0"/>
                <a:cs typeface="Arial" panose="020B0604020202020204" pitchFamily="34" charset="0"/>
              </a:rPr>
              <a:t>programının uygulanmasının ve tetkik sonuçlarının kanıtı olarak </a:t>
            </a:r>
            <a:r>
              <a:rPr lang="tr-TR" sz="2400" dirty="0" err="1">
                <a:latin typeface="Arial" panose="020B0604020202020204" pitchFamily="34" charset="0"/>
                <a:cs typeface="Arial" panose="020B0604020202020204" pitchFamily="34" charset="0"/>
              </a:rPr>
              <a:t>dokümante</a:t>
            </a:r>
            <a:r>
              <a:rPr lang="tr-TR" sz="2400" dirty="0">
                <a:latin typeface="Arial" panose="020B0604020202020204" pitchFamily="34" charset="0"/>
                <a:cs typeface="Arial" panose="020B0604020202020204" pitchFamily="34" charset="0"/>
              </a:rPr>
              <a:t> edilmiş bilgiyi muhafaza edilmelidir. </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Kılavuzluk için ISO 19011’e bakılmalıdır.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1329707"/>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650305"/>
            <a:ext cx="8784976" cy="2308324"/>
          </a:xfrm>
          <a:prstGeom prst="rect">
            <a:avLst/>
          </a:prstGeom>
        </p:spPr>
        <p:txBody>
          <a:bodyPr wrap="square">
            <a:spAutoFit/>
          </a:bodyPr>
          <a:lstStyle/>
          <a:p>
            <a:pPr marL="342900" marR="254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İç tetkik çalışmalarını yü­rüt,</a:t>
            </a:r>
          </a:p>
          <a:p>
            <a:pPr marL="342900" marR="254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İç tetkik planlanırken pro­seslerin önemi, denetim sıklığı, değişiklikler ve ön­ceki denetim sonuçlarını dikkate al,</a:t>
            </a:r>
          </a:p>
          <a:p>
            <a:pPr marL="3429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İç tetkik planlarını oluştur,</a:t>
            </a:r>
          </a:p>
          <a:p>
            <a:pPr marL="342900" marR="254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İç tetkikçilerin bağımsızlı­ğını güvence altına al,</a:t>
            </a:r>
          </a:p>
          <a:p>
            <a:pPr marL="342900" marR="25400" lvl="0" indent="-342900">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İç tetkikleri raporlandır.</a:t>
            </a:r>
            <a:endParaRPr lang="tr-TR" sz="2400" dirty="0">
              <a:effectLst/>
              <a:latin typeface="Arial" panose="020B0604020202020204" pitchFamily="34" charset="0"/>
              <a:cs typeface="Arial" panose="020B0604020202020204" pitchFamily="34" charset="0"/>
            </a:endParaRPr>
          </a:p>
        </p:txBody>
      </p:sp>
      <p:pic>
        <p:nvPicPr>
          <p:cNvPr id="8196" name="Picture 4" descr="http://images.slideplayer.biz.tr/8/2486504/slides/slide_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881822"/>
            <a:ext cx="5301571" cy="3976178"/>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a:t>
            </a:r>
            <a:r>
              <a:rPr lang="tr-TR" sz="1000" dirty="0">
                <a:latin typeface="Times New Roman" panose="02020603050405020304" pitchFamily="18" charset="0"/>
                <a:ea typeface="Calibri" panose="020F0502020204030204" pitchFamily="34" charset="0"/>
                <a:cs typeface="Times New Roman" panose="02020603050405020304" pitchFamily="18" charset="0"/>
              </a:rPr>
              <a:t>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57327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www.enermak.com/img/hakkimizd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51960"/>
            <a:ext cx="9144000" cy="2606040"/>
          </a:xfrm>
          <a:prstGeom prst="rect">
            <a:avLst/>
          </a:prstGeom>
          <a:noFill/>
          <a:extLst>
            <a:ext uri="{909E8E84-426E-40DD-AFC4-6F175D3DCCD1}">
              <a14:hiddenFill xmlns:a14="http://schemas.microsoft.com/office/drawing/2010/main">
                <a:solidFill>
                  <a:srgbClr val="FFFFFF"/>
                </a:solidFill>
              </a14:hiddenFill>
            </a:ext>
          </a:extLst>
        </p:spPr>
      </p:pic>
      <p:sp>
        <p:nvSpPr>
          <p:cNvPr id="57346"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B5483021-C765-4355-BA67-EF138FDE81F1}" type="slidenum">
              <a:rPr lang="en-US" altLang="tr-TR" sz="1200">
                <a:solidFill>
                  <a:srgbClr val="B5A788"/>
                </a:solidFill>
              </a:rPr>
              <a:pPr>
                <a:spcBef>
                  <a:spcPct val="0"/>
                </a:spcBef>
                <a:buClrTx/>
                <a:buSzTx/>
                <a:buFontTx/>
                <a:buNone/>
              </a:pPr>
              <a:t>24</a:t>
            </a:fld>
            <a:endParaRPr lang="en-US" altLang="tr-TR" sz="1200" dirty="0">
              <a:solidFill>
                <a:srgbClr val="B5A788"/>
              </a:solidFill>
            </a:endParaRPr>
          </a:p>
        </p:txBody>
      </p:sp>
      <p:sp>
        <p:nvSpPr>
          <p:cNvPr id="2" name="Dikdörtgen 1"/>
          <p:cNvSpPr/>
          <p:nvPr/>
        </p:nvSpPr>
        <p:spPr>
          <a:xfrm>
            <a:off x="163886" y="188640"/>
            <a:ext cx="8907089" cy="4167808"/>
          </a:xfrm>
          <a:prstGeom prst="rect">
            <a:avLst/>
          </a:prstGeom>
        </p:spPr>
        <p:txBody>
          <a:bodyPr wrap="square">
            <a:spAutoFit/>
          </a:bodyPr>
          <a:lstStyle/>
          <a:p>
            <a:pPr indent="254000" algn="just">
              <a:spcBef>
                <a:spcPts val="1200"/>
              </a:spcBef>
              <a:spcAft>
                <a:spcPts val="0"/>
              </a:spcAft>
              <a:buSzPct val="80000"/>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gerekenler</a:t>
            </a:r>
          </a:p>
          <a:p>
            <a:pPr marL="342900" marR="12700" lvl="0" indent="-3429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Kuruluşun performansını göstermesi için anahtar göstergeler belirlenme­li, ölçülmeli ve izlenmeli,</a:t>
            </a:r>
          </a:p>
          <a:p>
            <a:pPr marL="342900" lvl="0" indent="-342900" algn="just">
              <a:spcAft>
                <a:spcPts val="8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İlgili kişiler için gerekli tüm verilerin mevcut olması sağlanmalı,</a:t>
            </a:r>
          </a:p>
          <a:p>
            <a:pPr marL="342900" marR="12700" lvl="0" indent="-3429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Veri ve bilginin eksiksiz, güvenilir ve güvende olduğu güvence altına alınmalı,</a:t>
            </a:r>
          </a:p>
          <a:p>
            <a:pPr marL="342900" lvl="0" indent="-342900" algn="just">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Veri ve bilgi uygun </a:t>
            </a:r>
            <a:r>
              <a:rPr lang="tr-TR" sz="2400" dirty="0" err="1">
                <a:latin typeface="Arial" panose="020B0604020202020204" pitchFamily="34" charset="0"/>
                <a:ea typeface="Palatino Linotype" panose="02040502050505030304" pitchFamily="18" charset="0"/>
                <a:cs typeface="Arial" panose="020B0604020202020204" pitchFamily="34" charset="0"/>
              </a:rPr>
              <a:t>metodlarla</a:t>
            </a:r>
            <a:r>
              <a:rPr lang="tr-TR" sz="2400" dirty="0">
                <a:latin typeface="Arial" panose="020B0604020202020204" pitchFamily="34" charset="0"/>
                <a:ea typeface="Palatino Linotype" panose="02040502050505030304" pitchFamily="18" charset="0"/>
                <a:cs typeface="Arial" panose="020B0604020202020204" pitchFamily="34" charset="0"/>
              </a:rPr>
              <a:t> analiz edilmeli ve değerlendirilmeli,</a:t>
            </a:r>
          </a:p>
          <a:p>
            <a:pPr marL="342900" lvl="0" indent="-342900" algn="just">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Veriyi değerlendiren kişilerin yetkin olduğu güvence altına alınmalı,</a:t>
            </a:r>
          </a:p>
          <a:p>
            <a:pPr marL="342900" lvl="0" indent="-342900" algn="just">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Kararlar ve faaliyetler delile dayanmalı.</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70376045"/>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548680"/>
            <a:ext cx="8784976" cy="3648884"/>
          </a:xfrm>
          <a:prstGeom prst="rect">
            <a:avLst/>
          </a:prstGeom>
        </p:spPr>
        <p:txBody>
          <a:bodyPr wrap="square">
            <a:spAutoFit/>
          </a:bodyPr>
          <a:lstStyle/>
          <a:p>
            <a:pPr marR="12700">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iç tetkikleri planlarken farklı birçok hususu dikkate alarak dene­timlerini planladığını tarif etmelidir. Bu hususlar aşağıdaki ko­nuları içermelidir;</a:t>
            </a:r>
          </a:p>
          <a:p>
            <a:pPr marL="342900" lvl="0" indent="-342900" algn="just">
              <a:lnSpc>
                <a:spcPct val="107000"/>
              </a:lnSpc>
              <a:spcAft>
                <a:spcPts val="0"/>
              </a:spcAft>
              <a:buClr>
                <a:srgbClr val="FF0000"/>
              </a:buClr>
              <a:buSzPct val="72000"/>
              <a:buFont typeface="Wingdings" panose="05000000000000000000" pitchFamily="2" charset="2"/>
              <a:buChar char=""/>
              <a:tabLst>
                <a:tab pos="107315" algn="l"/>
              </a:tabLst>
            </a:pPr>
            <a:r>
              <a:rPr lang="tr-TR" sz="2400" dirty="0">
                <a:latin typeface="Arial" panose="020B0604020202020204" pitchFamily="34" charset="0"/>
                <a:ea typeface="Calibri" panose="020F0502020204030204" pitchFamily="34" charset="0"/>
                <a:cs typeface="Arial" panose="020B0604020202020204" pitchFamily="34" charset="0"/>
              </a:rPr>
              <a:t>Proseslerin önemi,</a:t>
            </a:r>
          </a:p>
          <a:p>
            <a:pPr marL="342900" lvl="0" indent="-342900" algn="just">
              <a:lnSpc>
                <a:spcPct val="107000"/>
              </a:lnSpc>
              <a:spcAft>
                <a:spcPts val="0"/>
              </a:spcAft>
              <a:buClr>
                <a:srgbClr val="FF0000"/>
              </a:buClr>
              <a:buSzPct val="72000"/>
              <a:buFont typeface="Wingdings" panose="05000000000000000000" pitchFamily="2" charset="2"/>
              <a:buChar char=""/>
              <a:tabLst>
                <a:tab pos="107315" algn="l"/>
              </a:tabLst>
            </a:pPr>
            <a:r>
              <a:rPr lang="tr-TR" sz="2400" dirty="0">
                <a:latin typeface="Arial" panose="020B0604020202020204" pitchFamily="34" charset="0"/>
                <a:ea typeface="Calibri" panose="020F0502020204030204" pitchFamily="34" charset="0"/>
                <a:cs typeface="Arial" panose="020B0604020202020204" pitchFamily="34" charset="0"/>
              </a:rPr>
              <a:t>Denetim sıklığı,</a:t>
            </a:r>
          </a:p>
          <a:p>
            <a:pPr marL="342900" lvl="0" indent="-342900" algn="just">
              <a:lnSpc>
                <a:spcPct val="107000"/>
              </a:lnSpc>
              <a:spcAft>
                <a:spcPts val="0"/>
              </a:spcAft>
              <a:buClr>
                <a:srgbClr val="FF0000"/>
              </a:buClr>
              <a:buSzPct val="72000"/>
              <a:buFont typeface="Wingdings" panose="05000000000000000000" pitchFamily="2" charset="2"/>
              <a:buChar char=""/>
              <a:tabLst>
                <a:tab pos="107315" algn="l"/>
              </a:tabLst>
            </a:pPr>
            <a:r>
              <a:rPr lang="tr-TR" sz="2400" dirty="0">
                <a:latin typeface="Arial" panose="020B0604020202020204" pitchFamily="34" charset="0"/>
                <a:ea typeface="Calibri" panose="020F0502020204030204" pitchFamily="34" charset="0"/>
                <a:cs typeface="Arial" panose="020B0604020202020204" pitchFamily="34" charset="0"/>
              </a:rPr>
              <a:t>Kuruluş içindeki değişiklikler,</a:t>
            </a:r>
          </a:p>
          <a:p>
            <a:pPr marL="342900" lvl="0" indent="-342900" algn="just">
              <a:lnSpc>
                <a:spcPct val="107000"/>
              </a:lnSpc>
              <a:spcAft>
                <a:spcPts val="0"/>
              </a:spcAft>
              <a:buClr>
                <a:srgbClr val="FF0000"/>
              </a:buClr>
              <a:buSzPct val="72000"/>
              <a:buFont typeface="Wingdings" panose="05000000000000000000" pitchFamily="2" charset="2"/>
              <a:buChar char=""/>
              <a:tabLst>
                <a:tab pos="107315" algn="l"/>
              </a:tabLst>
            </a:pPr>
            <a:r>
              <a:rPr lang="tr-TR" sz="2400" dirty="0">
                <a:latin typeface="Arial" panose="020B0604020202020204" pitchFamily="34" charset="0"/>
                <a:ea typeface="Calibri" panose="020F0502020204030204" pitchFamily="34" charset="0"/>
                <a:cs typeface="Arial" panose="020B0604020202020204" pitchFamily="34" charset="0"/>
              </a:rPr>
              <a:t>Önceki denetimin sonuçları.</a:t>
            </a:r>
          </a:p>
          <a:p>
            <a:pPr marR="12700">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Bu doğrultuda kuruluş önemli olan proseslerin/bölümlerin daha fazla denetlenecek şekilde plan­lamasını yapmalıdır</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pic>
        <p:nvPicPr>
          <p:cNvPr id="4" name="Picture 2" descr="http://www.isokalitebelgesi.com/uploads/images/iso_ic_tetkik_ic_denetim_kontrol/iso_ic_tetkik_egitimleri_ic_denetci_egitim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4097409"/>
            <a:ext cx="3146744" cy="2760591"/>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103889"/>
            <a:ext cx="2863585" cy="2796183"/>
          </a:xfrm>
          <a:prstGeom prst="rect">
            <a:avLst/>
          </a:prstGeom>
        </p:spPr>
      </p:pic>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a:t>
            </a:r>
            <a:r>
              <a:rPr lang="tr-TR" sz="1000" dirty="0">
                <a:latin typeface="Times New Roman" panose="02020603050405020304" pitchFamily="18" charset="0"/>
                <a:ea typeface="Calibri" panose="020F0502020204030204" pitchFamily="34" charset="0"/>
                <a:cs typeface="Times New Roman" panose="02020603050405020304" pitchFamily="18" charset="0"/>
              </a:rPr>
              <a:t>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1305221"/>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 6"/>
          <p:cNvGrpSpPr/>
          <p:nvPr/>
        </p:nvGrpSpPr>
        <p:grpSpPr>
          <a:xfrm>
            <a:off x="1" y="4599143"/>
            <a:ext cx="9144000" cy="2395606"/>
            <a:chOff x="0" y="3753368"/>
            <a:chExt cx="9238689" cy="3241381"/>
          </a:xfrm>
        </p:grpSpPr>
        <p:pic>
          <p:nvPicPr>
            <p:cNvPr id="8" name="Picture 2" descr="http://www.btyon.com.tr/images/portfolio_images/bgysictetki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753368"/>
              <a:ext cx="6538897" cy="3241381"/>
            </a:xfrm>
            <a:prstGeom prst="rect">
              <a:avLst/>
            </a:prstGeom>
            <a:noFill/>
            <a:extLst>
              <a:ext uri="{909E8E84-426E-40DD-AFC4-6F175D3DCCD1}">
                <a14:hiddenFill xmlns:a14="http://schemas.microsoft.com/office/drawing/2010/main">
                  <a:solidFill>
                    <a:srgbClr val="FFFFFF"/>
                  </a:solidFill>
                </a14:hiddenFill>
              </a:ext>
            </a:extLst>
          </p:spPr>
        </p:pic>
        <p:pic>
          <p:nvPicPr>
            <p:cNvPr id="9" name="Resim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53368"/>
              <a:ext cx="3607371" cy="3126388"/>
            </a:xfrm>
            <a:prstGeom prst="rect">
              <a:avLst/>
            </a:prstGeom>
          </p:spPr>
        </p:pic>
      </p:grpSp>
      <p:sp>
        <p:nvSpPr>
          <p:cNvPr id="3" name="Dikdörtgen 2"/>
          <p:cNvSpPr/>
          <p:nvPr/>
        </p:nvSpPr>
        <p:spPr>
          <a:xfrm>
            <a:off x="179512" y="188640"/>
            <a:ext cx="8784976" cy="4410503"/>
          </a:xfrm>
          <a:prstGeom prst="rect">
            <a:avLst/>
          </a:prstGeom>
        </p:spPr>
        <p:txBody>
          <a:bodyPr wrap="square">
            <a:spAutoFit/>
          </a:bodyPr>
          <a:lstStyle/>
          <a:p>
            <a:pPr marR="12700">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Ayrıca </a:t>
            </a:r>
            <a:r>
              <a:rPr lang="tr-TR" sz="2400" dirty="0">
                <a:latin typeface="Arial" panose="020B0604020202020204" pitchFamily="34" charset="0"/>
                <a:ea typeface="Calibri" panose="020F0502020204030204" pitchFamily="34" charset="0"/>
                <a:cs typeface="Arial" panose="020B0604020202020204" pitchFamily="34" charset="0"/>
              </a:rPr>
              <a:t>kuruluş her denetim için denetim kapsamını ve kriterini belirleme­lidir, denetçilerin tarafsız olduğunu (ilgili proses/bölümlerin o birimde ça­lışan kişiler tarafından denetlenmediğini), güvence altına almalı denetimin raporlanmasını sağlamalı ve uygunsuzluk olduğunda düzeltme ve düzel­tici faaliyetlerin zaman kaybetmeksizin uygulandığını güvence altına al­malıdır.</a:t>
            </a:r>
          </a:p>
          <a:p>
            <a:pPr marR="12700">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 </a:t>
            </a:r>
            <a:r>
              <a:rPr lang="tr-TR" sz="2400" dirty="0">
                <a:latin typeface="Arial" panose="020B0604020202020204" pitchFamily="34" charset="0"/>
                <a:ea typeface="Calibri" panose="020F0502020204030204" pitchFamily="34" charset="0"/>
                <a:cs typeface="Arial" panose="020B0604020202020204" pitchFamily="34" charset="0"/>
              </a:rPr>
              <a:t>İç Tetkik ile ilgili yukarıdaki faaliyetlerin gerçekleştirildiğine dair kayıt tutulması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Zorunludur</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29144406"/>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www.yasasinkalite.com/wp-content/uploads/2014/11/Untitled-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810704"/>
            <a:ext cx="6097403" cy="504729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44624"/>
            <a:ext cx="9036496"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9.3 Yönetimin gözden geçirmesi</a:t>
            </a:r>
          </a:p>
          <a:p>
            <a:r>
              <a:rPr lang="tr-TR" sz="2400" b="1" dirty="0" smtClean="0">
                <a:solidFill>
                  <a:srgbClr val="FF0000"/>
                </a:solidFill>
                <a:latin typeface="Arial" panose="020B0604020202020204" pitchFamily="34" charset="0"/>
                <a:cs typeface="Arial" panose="020B0604020202020204" pitchFamily="34" charset="0"/>
              </a:rPr>
              <a:t>9.3.1 Genel</a:t>
            </a:r>
          </a:p>
          <a:p>
            <a:r>
              <a:rPr lang="tr-TR" sz="2400" dirty="0" smtClean="0">
                <a:latin typeface="Arial" panose="020B0604020202020204" pitchFamily="34" charset="0"/>
                <a:cs typeface="Arial" panose="020B0604020202020204" pitchFamily="34" charset="0"/>
              </a:rPr>
              <a:t>Üst yönetim, kuruluşun kalite yönetim sisteminin amacına uygunluğunu, yeterliliğini ve etkinliğini sürdürmesini ve kuruluşun stratejik yönü ile uyumluluğunu güvence altına almak için planlı aralıklarla kalite yönetim sistemini gözden geçirmelidir.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9.3.2 Yönetimin gözden geçirmesi girdileri</a:t>
            </a:r>
          </a:p>
          <a:p>
            <a:r>
              <a:rPr lang="tr-TR" sz="2400" dirty="0" smtClean="0">
                <a:latin typeface="Arial" panose="020B0604020202020204" pitchFamily="34" charset="0"/>
                <a:cs typeface="Arial" panose="020B0604020202020204" pitchFamily="34" charset="0"/>
              </a:rPr>
              <a:t>Yönetimin gözden geçirmesi aşağıdakileri dikkate alınarak planlanmalı ve gerçekleştirilmelidir: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Önceki yönetimin gözden geçirme toplantılarında karar alınan faaliyetlerinin durumu,</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 ile ilgili iç ve dış hususlardaki değişiklikler,</a:t>
            </a:r>
          </a:p>
        </p:txBody>
      </p:sp>
      <p:pic>
        <p:nvPicPr>
          <p:cNvPr id="60418" name="Picture 2" descr="https://gigaom.com/wp-content/uploads/sites/1/2009/04/software-update.png?w=3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981199"/>
            <a:ext cx="4876800" cy="4876801"/>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416320"/>
          </a:xfrm>
          <a:prstGeom prst="rect">
            <a:avLst/>
          </a:prstGeom>
        </p:spPr>
        <p:txBody>
          <a:bodyPr wrap="square">
            <a:spAutoFit/>
          </a:bodyPr>
          <a:lstStyle/>
          <a:p>
            <a:pPr marL="263525" indent="-263525"/>
            <a:r>
              <a:rPr lang="tr-TR" sz="2400" dirty="0" smtClean="0">
                <a:solidFill>
                  <a:srgbClr val="FF0000"/>
                </a:solidFill>
                <a:latin typeface="Arial" panose="020B0604020202020204" pitchFamily="34" charset="0"/>
                <a:cs typeface="Arial" panose="020B0604020202020204" pitchFamily="34" charset="0"/>
              </a:rPr>
              <a:t>c.</a:t>
            </a:r>
            <a:r>
              <a:rPr lang="tr-TR" sz="2400" dirty="0" smtClean="0">
                <a:latin typeface="Arial" panose="020B0604020202020204" pitchFamily="34" charset="0"/>
                <a:cs typeface="Arial" panose="020B0604020202020204" pitchFamily="34" charset="0"/>
              </a:rPr>
              <a:t> Aşağıdakilerdeki eğilimler dahil, kalite yönetim sisteminin performansı ve etkinliği ile ilgili bilgi:</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Müşteri memnuniyeti ve ilgili taraflardan gelen geri bildirimler,</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Kalite amaçlarına erişme derecesi, </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Proses performansı ile ürün ve hizmetlerin uygunluğu,</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Uygunsuzluklar ve düzeltici faaliyetler,</a:t>
            </a:r>
          </a:p>
          <a:p>
            <a:pPr marL="358775" indent="-358775">
              <a:buClr>
                <a:srgbClr val="FF0000"/>
              </a:buClr>
              <a:buFont typeface="+mj-lt"/>
              <a:buAutoNum type="arabicPeriod"/>
            </a:pPr>
            <a:r>
              <a:rPr lang="es-ES" sz="2400" dirty="0" smtClean="0">
                <a:latin typeface="Arial" panose="020B0604020202020204" pitchFamily="34" charset="0"/>
                <a:cs typeface="Arial" panose="020B0604020202020204" pitchFamily="34" charset="0"/>
              </a:rPr>
              <a:t>İzleme ve ölçme sonuçları,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Tetkik sonuçları,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Dış tedarikçilerin performansı.</a:t>
            </a:r>
          </a:p>
        </p:txBody>
      </p:sp>
      <p:pic>
        <p:nvPicPr>
          <p:cNvPr id="61442" name="Picture 2" descr="http://isobelgesibelgelendirme.com/wp-content/uploads/2016/11/ornek-turkce-iso-pdf-dokuman-690x18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32952"/>
            <a:ext cx="9144000" cy="3325048"/>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0134241"/>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548680"/>
            <a:ext cx="8750206" cy="1569660"/>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Kaynakların varlığı,</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Risk ve fırsatları belirleme faaliyetleri (bakınız Madde </a:t>
            </a:r>
            <a:r>
              <a:rPr lang="tr-TR" sz="2400" dirty="0" smtClean="0">
                <a:solidFill>
                  <a:srgbClr val="FF0000"/>
                </a:solidFill>
                <a:latin typeface="Arial" panose="020B0604020202020204" pitchFamily="34" charset="0"/>
                <a:cs typeface="Arial" panose="020B0604020202020204" pitchFamily="34" charset="0"/>
              </a:rPr>
              <a:t>6.1</a:t>
            </a:r>
            <a:r>
              <a:rPr lang="tr-TR" sz="2400" dirty="0" smtClean="0">
                <a:latin typeface="Arial" panose="020B0604020202020204" pitchFamily="34" charset="0"/>
                <a:cs typeface="Arial" panose="020B0604020202020204" pitchFamily="34" charset="0"/>
              </a:rPr>
              <a:t>) için gerçekleştirilen faaliyetlerin etkinliği,</a:t>
            </a:r>
          </a:p>
          <a:p>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İyileştirme için fırsatlar. </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26268" y="1686292"/>
            <a:ext cx="9170268" cy="5173990"/>
            <a:chOff x="-26268" y="2024566"/>
            <a:chExt cx="9170268" cy="4835716"/>
          </a:xfrm>
        </p:grpSpPr>
        <p:pic>
          <p:nvPicPr>
            <p:cNvPr id="62466" name="Picture 2" descr="http://www.timucindanismanlik.com/Resimler/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2024566"/>
              <a:ext cx="4283968" cy="4833434"/>
            </a:xfrm>
            <a:prstGeom prst="rect">
              <a:avLst/>
            </a:prstGeom>
            <a:noFill/>
            <a:extLst>
              <a:ext uri="{909E8E84-426E-40DD-AFC4-6F175D3DCCD1}">
                <a14:hiddenFill xmlns:a14="http://schemas.microsoft.com/office/drawing/2010/main">
                  <a:solidFill>
                    <a:srgbClr val="FFFFFF"/>
                  </a:solidFill>
                </a14:hiddenFill>
              </a:ext>
            </a:extLst>
          </p:spPr>
        </p:pic>
        <p:pic>
          <p:nvPicPr>
            <p:cNvPr id="62468" name="Picture 4" descr="http://docplayer.biz.tr/docs-images/24/3109862/images/8-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68" y="3227501"/>
              <a:ext cx="4830823" cy="363278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89831950"/>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btbproje.com/img/kali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068961"/>
            <a:ext cx="9145955" cy="3789040"/>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80488" y="31504"/>
            <a:ext cx="8784976"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9.3.3 Yönetimin gözden geçirmesi çıktıları</a:t>
            </a:r>
          </a:p>
          <a:p>
            <a:r>
              <a:rPr lang="tr-TR" sz="2400" dirty="0" smtClean="0">
                <a:latin typeface="Arial" panose="020B0604020202020204" pitchFamily="34" charset="0"/>
                <a:cs typeface="Arial" panose="020B0604020202020204" pitchFamily="34" charset="0"/>
              </a:rPr>
              <a:t>Yönetimin gözden geçirmesi çıktıları, aşağıdaki konularla ilgili karar ve faaliyetleri kapsamalıdır: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İyileştirme için fırsatlar,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 ile ilgili değişiklik ihtiyacı,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İhtiyaç duyulan kaynaklar.</a:t>
            </a:r>
          </a:p>
          <a:p>
            <a:r>
              <a:rPr lang="tr-TR" sz="2400" dirty="0" smtClean="0">
                <a:latin typeface="Arial" panose="020B0604020202020204" pitchFamily="34" charset="0"/>
                <a:cs typeface="Arial" panose="020B0604020202020204" pitchFamily="34" charset="0"/>
              </a:rPr>
              <a:t>Kuruluş, yönetimin gözden geçirmesi sonuçlarının kanıtı olarak dokümante edilmiş bilgiyi muhafaza etmelidir.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40" name="Picture 4" descr="yönetimim gözden geçirmesi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117103"/>
            <a:ext cx="2381250" cy="1790701"/>
          </a:xfrm>
          <a:prstGeom prst="rect">
            <a:avLst/>
          </a:prstGeom>
          <a:noFill/>
          <a:extLst>
            <a:ext uri="{909E8E84-426E-40DD-AFC4-6F175D3DCCD1}">
              <a14:hiddenFill xmlns:a14="http://schemas.microsoft.com/office/drawing/2010/main">
                <a:solidFill>
                  <a:srgbClr val="FFFFFF"/>
                </a:solidFill>
              </a14:hiddenFill>
            </a:ext>
          </a:extLst>
        </p:spPr>
      </p:pic>
      <p:pic>
        <p:nvPicPr>
          <p:cNvPr id="39938" name="Picture 2" descr="yönetimim gözden geçirmesi ile ilgili görsel sonucu&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1243" y="4993812"/>
            <a:ext cx="2108869" cy="184086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pic.sc.chinaz.com/files/pic/pic9/201208/xpic657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849879"/>
            <a:ext cx="2991676" cy="2991676"/>
          </a:xfrm>
          <a:prstGeom prst="rect">
            <a:avLst/>
          </a:prstGeom>
          <a:noFill/>
          <a:extLst>
            <a:ext uri="{909E8E84-426E-40DD-AFC4-6F175D3DCCD1}">
              <a14:hiddenFill xmlns:a14="http://schemas.microsoft.com/office/drawing/2010/main">
                <a:solidFill>
                  <a:srgbClr val="FFFFFF"/>
                </a:solidFill>
              </a14:hiddenFill>
            </a:ext>
          </a:extLst>
        </p:spPr>
      </p:pic>
      <p:pic>
        <p:nvPicPr>
          <p:cNvPr id="12290" name="Picture 2" descr="http://pic.sc.chinaz.com/files/pic/pic9/201208/xpic657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980728"/>
            <a:ext cx="1512168" cy="151216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836" y="548680"/>
            <a:ext cx="9145016" cy="4893647"/>
          </a:xfrm>
          <a:prstGeom prst="rect">
            <a:avLst/>
          </a:prstGeom>
        </p:spPr>
        <p:txBody>
          <a:bodyPr wrap="square">
            <a:spAutoFit/>
          </a:bodyPr>
          <a:lstStyle/>
          <a:p>
            <a:pPr marL="342900" lvl="0" indent="-342900" algn="just">
              <a:spcAft>
                <a:spcPts val="0"/>
              </a:spcAft>
              <a:buClr>
                <a:srgbClr val="FF0000"/>
              </a:buClr>
              <a:buFont typeface="+mj-lt"/>
              <a:buAutoNum type="arabicPeriod"/>
              <a:tabLst>
                <a:tab pos="-60960" algn="l"/>
              </a:tabLst>
            </a:pPr>
            <a:r>
              <a:rPr lang="tr-TR" sz="2400" dirty="0">
                <a:latin typeface="Arial" panose="020B0604020202020204" pitchFamily="34" charset="0"/>
                <a:cs typeface="Arial" panose="020B0604020202020204" pitchFamily="34" charset="0"/>
              </a:rPr>
              <a:t>KYS'nin etkililiğini gözden geçirmek için Yönetim Göz­den Geçirme yap.</a:t>
            </a:r>
          </a:p>
          <a:p>
            <a:pPr marL="342900" lvl="0" indent="-342900" algn="just">
              <a:spcAft>
                <a:spcPts val="0"/>
              </a:spcAft>
              <a:buClr>
                <a:srgbClr val="FF0000"/>
              </a:buClr>
              <a:buFont typeface="+mj-lt"/>
              <a:buAutoNum type="arabicPeriod"/>
              <a:tabLst>
                <a:tab pos="-59690" algn="l"/>
              </a:tabLst>
            </a:pPr>
            <a:r>
              <a:rPr lang="tr-TR" sz="2400" dirty="0">
                <a:latin typeface="Arial" panose="020B0604020202020204" pitchFamily="34" charset="0"/>
                <a:cs typeface="Arial" panose="020B0604020202020204" pitchFamily="34" charset="0"/>
              </a:rPr>
              <a:t>Gündem aşağıdakileri içer­meli;</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YGG sonuçları,</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KYS ile ilgili iç ve dış de­ğişiklikler,</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Proses performansı ve ürün ve hizmet uygunlu­ğa</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KYS'nin etkililiği (müşte­ri memnuniyeti, hedefle­rin tutması, proses per­formansı, uygunsuzluk­lar ve düzeltici faaliyetler, izleme ve ölçme sonuçla­rı, denetim sonuçları, te­darikçilerin performansı</a:t>
            </a:r>
            <a:r>
              <a:rPr lang="tr-TR" sz="2400" dirty="0" smtClean="0">
                <a:latin typeface="Arial" panose="020B0604020202020204" pitchFamily="34" charset="0"/>
                <a:ea typeface="Calibri" panose="020F0502020204030204" pitchFamily="34" charset="0"/>
                <a:cs typeface="Arial" panose="020B0604020202020204" pitchFamily="34" charset="0"/>
              </a:rPr>
              <a:t>)</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smtClean="0">
                <a:latin typeface="Arial" panose="020B0604020202020204" pitchFamily="34" charset="0"/>
                <a:ea typeface="Calibri" panose="020F0502020204030204" pitchFamily="34" charset="0"/>
                <a:cs typeface="Arial" panose="020B0604020202020204" pitchFamily="34" charset="0"/>
              </a:rPr>
              <a:t>Kaynakların uygunluğu,</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smtClean="0">
                <a:latin typeface="Arial" panose="020B0604020202020204" pitchFamily="34" charset="0"/>
                <a:ea typeface="Calibri" panose="020F0502020204030204" pitchFamily="34" charset="0"/>
                <a:cs typeface="Arial" panose="020B0604020202020204" pitchFamily="34" charset="0"/>
              </a:rPr>
              <a:t>Riskler ve fırsatlarla ilgili faaliyetlerin uygunluğu,</a:t>
            </a:r>
          </a:p>
          <a:p>
            <a:pPr marL="342900" lvl="0" indent="-342900" algn="just">
              <a:spcAft>
                <a:spcPts val="0"/>
              </a:spcAft>
              <a:buClr>
                <a:srgbClr val="FF0000"/>
              </a:buClr>
              <a:buSzPct val="100000"/>
              <a:buFont typeface="Wingdings" panose="05000000000000000000" pitchFamily="2" charset="2"/>
              <a:buChar char=""/>
              <a:tabLst>
                <a:tab pos="245745" algn="l"/>
              </a:tabLst>
            </a:pPr>
            <a:r>
              <a:rPr lang="tr-TR" sz="2400" dirty="0" smtClean="0">
                <a:latin typeface="Arial" panose="020B0604020202020204" pitchFamily="34" charset="0"/>
                <a:ea typeface="Calibri" panose="020F0502020204030204" pitchFamily="34" charset="0"/>
                <a:cs typeface="Arial" panose="020B0604020202020204" pitchFamily="34" charset="0"/>
              </a:rPr>
              <a:t>İyileştirme fırsatları</a:t>
            </a: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5965362"/>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747"/>
            <a:ext cx="9180512" cy="6880747"/>
          </a:xfrm>
          <a:prstGeom prst="rect">
            <a:avLst/>
          </a:prstGeom>
        </p:spPr>
      </p:pic>
      <p:sp>
        <p:nvSpPr>
          <p:cNvPr id="3" name="Dikdörtgen 2"/>
          <p:cNvSpPr/>
          <p:nvPr/>
        </p:nvSpPr>
        <p:spPr>
          <a:xfrm>
            <a:off x="179512" y="260648"/>
            <a:ext cx="9145016" cy="1569660"/>
          </a:xfrm>
          <a:prstGeom prst="rect">
            <a:avLst/>
          </a:prstGeom>
        </p:spPr>
        <p:txBody>
          <a:bodyPr wrap="square">
            <a:spAutoFit/>
          </a:bodyPr>
          <a:lstStyle/>
          <a:p>
            <a:pPr>
              <a:spcAft>
                <a:spcPts val="0"/>
              </a:spcAft>
            </a:pPr>
            <a:r>
              <a:rPr lang="tr-TR" sz="2400" dirty="0" smtClean="0">
                <a:solidFill>
                  <a:srgbClr val="FF0000"/>
                </a:solidFill>
                <a:latin typeface="Arial" panose="020B0604020202020204" pitchFamily="34" charset="0"/>
                <a:ea typeface="Calibri" panose="020F0502020204030204" pitchFamily="34" charset="0"/>
                <a:cs typeface="Arial" panose="020B0604020202020204" pitchFamily="34" charset="0"/>
              </a:rPr>
              <a:t>3</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YGG'den aşağıdakilerle ilgili kararlar oluşturul­malı;</a:t>
            </a:r>
          </a:p>
          <a:p>
            <a:pPr marL="342900" indent="-342900" algn="jus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İyileştirme fırsatları,</a:t>
            </a:r>
          </a:p>
          <a:p>
            <a:pPr marL="342900" indent="-342900" algn="jus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KYS'de değişiklik ihti­yaçları,</a:t>
            </a:r>
          </a:p>
          <a:p>
            <a:pPr marL="342900" indent="-342900" algn="just">
              <a:buClr>
                <a:srgbClr val="FF0000"/>
              </a:buClr>
              <a:buSzPct val="100000"/>
              <a:buFont typeface="Wingdings" panose="05000000000000000000" pitchFamily="2" charset="2"/>
              <a:buChar char=""/>
              <a:tabLst>
                <a:tab pos="245745" algn="l"/>
              </a:tabLst>
            </a:pPr>
            <a:r>
              <a:rPr lang="tr-TR" sz="2400" dirty="0">
                <a:latin typeface="Arial" panose="020B0604020202020204" pitchFamily="34" charset="0"/>
                <a:ea typeface="Calibri" panose="020F0502020204030204" pitchFamily="34" charset="0"/>
                <a:cs typeface="Arial" panose="020B0604020202020204" pitchFamily="34" charset="0"/>
              </a:rPr>
              <a:t>Kaynak ihtiyaçları.</a:t>
            </a: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85539783"/>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yönetimim gözden geçirmesi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05" y="5171317"/>
            <a:ext cx="2686050" cy="1704976"/>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descr="https://www.formation-sante-securite-au-travail.com/s/cc_images/teaserbox_5010377.jpg?t=14135809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1998" y="4365103"/>
            <a:ext cx="4097218" cy="2492897"/>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3726" y="650305"/>
            <a:ext cx="8862769" cy="4834400"/>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Yönetim Gözden Geçirme toplantısında aşağıdaki konuların ele alındığı güvence altına alınmalıdır;</a:t>
            </a:r>
          </a:p>
          <a:p>
            <a:pPr marL="342900" lvl="0" indent="-342900" algn="just">
              <a:lnSpc>
                <a:spcPct val="107000"/>
              </a:lnSpc>
              <a:spcAft>
                <a:spcPts val="0"/>
              </a:spcAft>
              <a:buClr>
                <a:srgbClr val="FF0000"/>
              </a:buClr>
              <a:buSzPct val="100000"/>
              <a:buFont typeface="Wingdings" panose="05000000000000000000" pitchFamily="2" charset="2"/>
              <a:buChar char=""/>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Önceki </a:t>
            </a:r>
            <a:r>
              <a:rPr lang="tr-TR" sz="2400" dirty="0" smtClean="0">
                <a:latin typeface="Arial" panose="020B0604020202020204" pitchFamily="34" charset="0"/>
                <a:ea typeface="Calibri" panose="020F0502020204030204" pitchFamily="34" charset="0"/>
                <a:cs typeface="Arial" panose="020B0604020202020204" pitchFamily="34" charset="0"/>
              </a:rPr>
              <a:t>Yönetimin Gözden Geçirmesi </a:t>
            </a:r>
            <a:r>
              <a:rPr lang="tr-TR" sz="2400" dirty="0">
                <a:latin typeface="Arial" panose="020B0604020202020204" pitchFamily="34" charset="0"/>
                <a:ea typeface="Calibri" panose="020F0502020204030204" pitchFamily="34" charset="0"/>
                <a:cs typeface="Arial" panose="020B0604020202020204" pitchFamily="34" charset="0"/>
              </a:rPr>
              <a:t>sonuçları,</a:t>
            </a:r>
          </a:p>
          <a:p>
            <a:pPr marL="342900" lvl="0" indent="-342900" algn="just">
              <a:lnSpc>
                <a:spcPct val="107000"/>
              </a:lnSpc>
              <a:spcAft>
                <a:spcPts val="0"/>
              </a:spcAft>
              <a:buClr>
                <a:srgbClr val="FF0000"/>
              </a:buClr>
              <a:buSzPct val="100000"/>
              <a:buFont typeface="Wingdings" panose="05000000000000000000" pitchFamily="2" charset="2"/>
              <a:buChar char=""/>
              <a:tabLst>
                <a:tab pos="107950" algn="l"/>
              </a:tabLst>
            </a:pPr>
            <a:r>
              <a:rPr lang="tr-TR" sz="2400" dirty="0" smtClean="0">
                <a:latin typeface="Arial" panose="020B0604020202020204" pitchFamily="34" charset="0"/>
                <a:ea typeface="Calibri" panose="020F0502020204030204" pitchFamily="34" charset="0"/>
                <a:cs typeface="Arial" panose="020B0604020202020204" pitchFamily="34" charset="0"/>
              </a:rPr>
              <a:t>Kalite Yönetim Sistemi </a:t>
            </a:r>
            <a:r>
              <a:rPr lang="tr-TR" sz="2400" dirty="0">
                <a:latin typeface="Arial" panose="020B0604020202020204" pitchFamily="34" charset="0"/>
                <a:ea typeface="Calibri" panose="020F0502020204030204" pitchFamily="34" charset="0"/>
                <a:cs typeface="Arial" panose="020B0604020202020204" pitchFamily="34" charset="0"/>
              </a:rPr>
              <a:t>ile ilgili iç ve dış değişiklikler,</a:t>
            </a:r>
          </a:p>
          <a:p>
            <a:pPr marL="342900" lvl="0" indent="-342900" algn="just">
              <a:lnSpc>
                <a:spcPct val="107000"/>
              </a:lnSpc>
              <a:spcAft>
                <a:spcPts val="0"/>
              </a:spcAft>
              <a:buClr>
                <a:srgbClr val="FF0000"/>
              </a:buClr>
              <a:buSzPct val="100000"/>
              <a:buFont typeface="Wingdings" panose="05000000000000000000" pitchFamily="2" charset="2"/>
              <a:buChar char=""/>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Proses performansı ve ürün ve hizmet uygunluğu,</a:t>
            </a:r>
          </a:p>
          <a:p>
            <a:pPr marL="342900" lvl="0" indent="-342900" algn="just">
              <a:lnSpc>
                <a:spcPct val="107000"/>
              </a:lnSpc>
              <a:spcAft>
                <a:spcPts val="0"/>
              </a:spcAft>
              <a:buClr>
                <a:srgbClr val="FF0000"/>
              </a:buClr>
              <a:buSzPct val="100000"/>
              <a:buFont typeface="Wingdings" panose="05000000000000000000" pitchFamily="2" charset="2"/>
              <a:buChar char=""/>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Kalite Yönetim </a:t>
            </a:r>
            <a:r>
              <a:rPr lang="tr-TR" sz="2400" dirty="0" smtClean="0">
                <a:latin typeface="Arial" panose="020B0604020202020204" pitchFamily="34" charset="0"/>
                <a:ea typeface="Calibri" panose="020F0502020204030204" pitchFamily="34" charset="0"/>
                <a:cs typeface="Arial" panose="020B0604020202020204" pitchFamily="34" charset="0"/>
              </a:rPr>
              <a:t>Sisteminin </a:t>
            </a:r>
            <a:r>
              <a:rPr lang="tr-TR" sz="2400" dirty="0">
                <a:latin typeface="Arial" panose="020B0604020202020204" pitchFamily="34" charset="0"/>
                <a:ea typeface="Calibri" panose="020F0502020204030204" pitchFamily="34" charset="0"/>
                <a:cs typeface="Arial" panose="020B0604020202020204" pitchFamily="34" charset="0"/>
              </a:rPr>
              <a:t>etkililiği (müşteri memnuniyeti, hedeflerin tutması, proses per­formansı, uygunsuzluklar ve düzeltici faaliyetler, izleme ve ölçme so­nuçları, denetim sonuçları, tedarikçilerin performansı)</a:t>
            </a:r>
          </a:p>
          <a:p>
            <a:pPr marL="342900" lvl="0" indent="-342900" algn="just">
              <a:lnSpc>
                <a:spcPct val="107000"/>
              </a:lnSpc>
              <a:spcAft>
                <a:spcPts val="0"/>
              </a:spcAft>
              <a:buClr>
                <a:srgbClr val="FF0000"/>
              </a:buClr>
              <a:buSzPct val="100000"/>
              <a:buFont typeface="Wingdings" panose="05000000000000000000" pitchFamily="2" charset="2"/>
              <a:buChar char=""/>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Kaynakların uygunluğu,</a:t>
            </a:r>
          </a:p>
          <a:p>
            <a:pPr marL="342900" lvl="0" indent="-342900" algn="just">
              <a:lnSpc>
                <a:spcPct val="107000"/>
              </a:lnSpc>
              <a:spcAft>
                <a:spcPts val="0"/>
              </a:spcAft>
              <a:buClr>
                <a:srgbClr val="FF0000"/>
              </a:buClr>
              <a:buSzPct val="100000"/>
              <a:buFont typeface="Wingdings" panose="05000000000000000000" pitchFamily="2" charset="2"/>
              <a:buChar char=""/>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Riskler ve fırsatlarla ilgili faaliyetlerin uygunluğu,</a:t>
            </a:r>
          </a:p>
          <a:p>
            <a:pPr marL="342900" lvl="0" indent="-342900" algn="just">
              <a:lnSpc>
                <a:spcPct val="107000"/>
              </a:lnSpc>
              <a:spcAft>
                <a:spcPts val="0"/>
              </a:spcAft>
              <a:buClr>
                <a:srgbClr val="FF0000"/>
              </a:buClr>
              <a:buSzPct val="100000"/>
              <a:buFont typeface="Wingdings" panose="05000000000000000000" pitchFamily="2" charset="2"/>
              <a:buChar char=""/>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İyileştirme fırsatları</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0964" name="Picture 4" descr="yönetimim gözden geçirmesi ile ilgili görsel sonucu&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7055" y="5180195"/>
            <a:ext cx="2520646" cy="1677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89281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F06C5588-5C42-4453-AF1C-761A1D0B02BE}" type="slidenum">
              <a:rPr lang="en-US" altLang="tr-TR" sz="1200">
                <a:solidFill>
                  <a:srgbClr val="B5A788"/>
                </a:solidFill>
              </a:rPr>
              <a:pPr>
                <a:spcBef>
                  <a:spcPct val="0"/>
                </a:spcBef>
                <a:buClrTx/>
                <a:buSzTx/>
                <a:buFontTx/>
                <a:buNone/>
              </a:pPr>
              <a:t>25</a:t>
            </a:fld>
            <a:endParaRPr lang="en-US" altLang="tr-TR" sz="1200">
              <a:solidFill>
                <a:srgbClr val="B5A788"/>
              </a:solidFill>
            </a:endParaRPr>
          </a:p>
        </p:txBody>
      </p:sp>
      <p:sp>
        <p:nvSpPr>
          <p:cNvPr id="4" name="Dikdörtgen 3"/>
          <p:cNvSpPr/>
          <p:nvPr/>
        </p:nvSpPr>
        <p:spPr>
          <a:xfrm>
            <a:off x="107504" y="116632"/>
            <a:ext cx="8352928" cy="1569660"/>
          </a:xfrm>
          <a:prstGeom prst="rect">
            <a:avLst/>
          </a:prstGeom>
        </p:spPr>
        <p:txBody>
          <a:bodyPr wrap="square">
            <a:spAutoFit/>
          </a:bodyPr>
          <a:lstStyle/>
          <a:p>
            <a:pPr algn="just">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7. İlişki </a:t>
            </a: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Yönetimi</a:t>
            </a:r>
          </a:p>
          <a:p>
            <a:pPr algn="just">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İlgili </a:t>
            </a:r>
            <a:r>
              <a:rPr lang="tr-TR" sz="2400" dirty="0">
                <a:latin typeface="Arial" panose="020B0604020202020204" pitchFamily="34" charset="0"/>
                <a:ea typeface="Calibri" panose="020F0502020204030204" pitchFamily="34" charset="0"/>
                <a:cs typeface="Arial" panose="020B0604020202020204" pitchFamily="34" charset="0"/>
              </a:rPr>
              <a:t>taraflar kuruluşun performansını etkilerler. Kuruluş ilgili taraflarla iliş­kisini optimum düzeyde yürüttüğünde, sürdürülebilir başarının gelmesi daha kolay olacaktır.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38914" name="Picture 2" descr="http://cdn.nasilkolay.com/static/37E5D/musteri-iliskileri-yonetimi-nasil-yapilir_646x3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78627"/>
            <a:ext cx="9126026" cy="4879373"/>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88640739"/>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image.slidesharecdn.com/yggtoplantsrev3-150130120439-conversion-gate02/95/ygg-toplants-2-638.jpg?cb=14226196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413918"/>
            <a:ext cx="6120680" cy="3444082"/>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79512" y="188640"/>
            <a:ext cx="8928992" cy="3253711"/>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 </a:t>
            </a:r>
            <a:r>
              <a:rPr lang="tr-TR" sz="2400" dirty="0">
                <a:latin typeface="Arial" panose="020B0604020202020204" pitchFamily="34" charset="0"/>
                <a:ea typeface="Calibri" panose="020F0502020204030204" pitchFamily="34" charset="0"/>
                <a:cs typeface="Arial" panose="020B0604020202020204" pitchFamily="34" charset="0"/>
              </a:rPr>
              <a:t>Yönetimin Gözden </a:t>
            </a:r>
            <a:r>
              <a:rPr lang="tr-TR" sz="2400" dirty="0" smtClean="0">
                <a:latin typeface="Arial" panose="020B0604020202020204" pitchFamily="34" charset="0"/>
                <a:ea typeface="Calibri" panose="020F0502020204030204" pitchFamily="34" charset="0"/>
                <a:cs typeface="Arial" panose="020B0604020202020204" pitchFamily="34" charset="0"/>
              </a:rPr>
              <a:t>Geçirmesinin </a:t>
            </a:r>
            <a:r>
              <a:rPr lang="tr-TR" sz="2400" dirty="0">
                <a:latin typeface="Arial" panose="020B0604020202020204" pitchFamily="34" charset="0"/>
                <a:ea typeface="Calibri" panose="020F0502020204030204" pitchFamily="34" charset="0"/>
                <a:cs typeface="Arial" panose="020B0604020202020204" pitchFamily="34" charset="0"/>
              </a:rPr>
              <a:t>ardından aşağıdaki konularla ilgili kararlar almalı ve bu kararlarını faaliyetlendirilmelidir;</a:t>
            </a:r>
          </a:p>
          <a:p>
            <a:pPr marL="342900" lvl="0" indent="-342900"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İyileştirme fırsatları,</a:t>
            </a:r>
          </a:p>
          <a:p>
            <a:pPr marL="342900" lvl="0" indent="-342900" algn="just">
              <a:lnSpc>
                <a:spcPct val="107000"/>
              </a:lnSpc>
              <a:spcAft>
                <a:spcPts val="0"/>
              </a:spcAft>
              <a:buClr>
                <a:srgbClr val="FF0000"/>
              </a:buClr>
              <a:buSzPct val="100000"/>
              <a:buFont typeface="Wingdings" panose="05000000000000000000" pitchFamily="2" charset="2"/>
              <a:buChar char="Ø"/>
              <a:tabLst>
                <a:tab pos="106680" algn="l"/>
              </a:tabLst>
            </a:pPr>
            <a:r>
              <a:rPr lang="tr-TR" sz="2400" dirty="0">
                <a:latin typeface="Arial" panose="020B0604020202020204" pitchFamily="34" charset="0"/>
                <a:ea typeface="Calibri" panose="020F0502020204030204" pitchFamily="34" charset="0"/>
                <a:cs typeface="Arial" panose="020B0604020202020204" pitchFamily="34" charset="0"/>
              </a:rPr>
              <a:t>Kalite Yönetim </a:t>
            </a:r>
            <a:r>
              <a:rPr lang="tr-TR" sz="2400" dirty="0" smtClean="0">
                <a:latin typeface="Arial" panose="020B0604020202020204" pitchFamily="34" charset="0"/>
                <a:ea typeface="Calibri" panose="020F0502020204030204" pitchFamily="34" charset="0"/>
                <a:cs typeface="Arial" panose="020B0604020202020204" pitchFamily="34" charset="0"/>
              </a:rPr>
              <a:t>Sisteminde </a:t>
            </a:r>
            <a:r>
              <a:rPr lang="tr-TR" sz="2400" dirty="0">
                <a:latin typeface="Arial" panose="020B0604020202020204" pitchFamily="34" charset="0"/>
                <a:ea typeface="Calibri" panose="020F0502020204030204" pitchFamily="34" charset="0"/>
                <a:cs typeface="Arial" panose="020B0604020202020204" pitchFamily="34" charset="0"/>
              </a:rPr>
              <a:t>değişiklik ihtiyaçları,</a:t>
            </a:r>
          </a:p>
          <a:p>
            <a:pPr marL="342900" lvl="0" indent="-342900"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Kaynak ihtiyaçları.</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Yönetimin Gözden </a:t>
            </a:r>
            <a:r>
              <a:rPr lang="tr-TR" sz="2400" dirty="0" smtClean="0">
                <a:latin typeface="Arial" panose="020B0604020202020204" pitchFamily="34" charset="0"/>
                <a:ea typeface="Calibri" panose="020F0502020204030204" pitchFamily="34" charset="0"/>
                <a:cs typeface="Arial" panose="020B0604020202020204" pitchFamily="34" charset="0"/>
              </a:rPr>
              <a:t>Geçirmesi </a:t>
            </a:r>
            <a:r>
              <a:rPr lang="tr-TR" sz="2400" dirty="0">
                <a:latin typeface="Arial" panose="020B0604020202020204" pitchFamily="34" charset="0"/>
                <a:ea typeface="Calibri" panose="020F0502020204030204" pitchFamily="34" charset="0"/>
                <a:cs typeface="Arial" panose="020B0604020202020204" pitchFamily="34" charset="0"/>
              </a:rPr>
              <a:t>ile ilgili yukarıdaki faaliyetlerin gerçekleştirildiğine dair kayıt tutulması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Zorunludur.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83622801"/>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214290"/>
            <a:ext cx="8750206" cy="193899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10 İyileştirme</a:t>
            </a:r>
          </a:p>
          <a:p>
            <a:r>
              <a:rPr lang="tr-TR" sz="2400" b="1" dirty="0" smtClean="0">
                <a:solidFill>
                  <a:srgbClr val="FF0000"/>
                </a:solidFill>
                <a:latin typeface="Arial" panose="020B0604020202020204" pitchFamily="34" charset="0"/>
                <a:cs typeface="Arial" panose="020B0604020202020204" pitchFamily="34" charset="0"/>
              </a:rPr>
              <a:t>10.1 Genel</a:t>
            </a:r>
          </a:p>
          <a:p>
            <a:r>
              <a:rPr lang="tr-TR" sz="2400" dirty="0" smtClean="0">
                <a:latin typeface="Arial" panose="020B0604020202020204" pitchFamily="34" charset="0"/>
                <a:cs typeface="Arial" panose="020B0604020202020204" pitchFamily="34" charset="0"/>
              </a:rPr>
              <a:t>Kuruluş iyileştirme için fırsatları tayin etmeli ve seçmeli, müşteri şartlarını karşılamak ve müşteri memnuniyetini arttırmak için gerekli faaliyetleri uygulamalıdır.</a:t>
            </a:r>
          </a:p>
        </p:txBody>
      </p:sp>
      <p:grpSp>
        <p:nvGrpSpPr>
          <p:cNvPr id="3" name="Grup 2"/>
          <p:cNvGrpSpPr/>
          <p:nvPr/>
        </p:nvGrpSpPr>
        <p:grpSpPr>
          <a:xfrm>
            <a:off x="0" y="2086771"/>
            <a:ext cx="9144000" cy="4771229"/>
            <a:chOff x="0" y="2086771"/>
            <a:chExt cx="9144000" cy="4771229"/>
          </a:xfrm>
        </p:grpSpPr>
        <p:pic>
          <p:nvPicPr>
            <p:cNvPr id="64514" name="Picture 2" descr="http://www.cdc.com.tr/images/sure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086771"/>
              <a:ext cx="5076056" cy="4771229"/>
            </a:xfrm>
            <a:prstGeom prst="rect">
              <a:avLst/>
            </a:prstGeom>
            <a:noFill/>
            <a:extLst>
              <a:ext uri="{909E8E84-426E-40DD-AFC4-6F175D3DCCD1}">
                <a14:hiddenFill xmlns:a14="http://schemas.microsoft.com/office/drawing/2010/main">
                  <a:solidFill>
                    <a:srgbClr val="FFFFFF"/>
                  </a:solidFill>
                </a14:hiddenFill>
              </a:ext>
            </a:extLst>
          </p:spPr>
        </p:pic>
        <p:pic>
          <p:nvPicPr>
            <p:cNvPr id="64516" name="Picture 4" descr="http://www.nasil.com/img/posts/1427/editor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2086771"/>
              <a:ext cx="4067944" cy="4771229"/>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14290"/>
            <a:ext cx="8928992" cy="3046988"/>
          </a:xfrm>
          <a:prstGeom prst="rect">
            <a:avLst/>
          </a:prstGeom>
        </p:spPr>
        <p:txBody>
          <a:bodyPr wrap="square">
            <a:spAutoFit/>
          </a:bodyPr>
          <a:lstStyle/>
          <a:p>
            <a:r>
              <a:rPr lang="tr-TR" sz="2400" dirty="0" smtClean="0">
                <a:latin typeface="Arial" panose="020B0604020202020204" pitchFamily="34" charset="0"/>
                <a:cs typeface="Arial" panose="020B0604020202020204" pitchFamily="34" charset="0"/>
              </a:rPr>
              <a:t>Bunlar aşağıdakileri içermelidir: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Şartları karşılamak ve bununla birlikte gelecekteki ihtiyaç ve beklentileri de belirleyerek ürün ve hizmetleri iyileştirmek,</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İstenmeyen etkileri düzeltmek, önlemek veya azaltmak,</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performans ve etkinliğini arttırmak.</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İyileştirmeye örnekler; düzeltme, düzeltici faaliyet, sürekli iyileştirme, önemli değişiklik, inovasyon ve organizasyon değişikliğini içerebilir.</a:t>
            </a:r>
            <a:endParaRPr lang="tr-TR" sz="2400" dirty="0">
              <a:latin typeface="Arial" panose="020B0604020202020204" pitchFamily="34" charset="0"/>
              <a:cs typeface="Arial" panose="020B0604020202020204" pitchFamily="34" charset="0"/>
            </a:endParaRPr>
          </a:p>
        </p:txBody>
      </p:sp>
      <p:pic>
        <p:nvPicPr>
          <p:cNvPr id="65540" name="Picture 4" descr="http://mindyard.com.tr/wp-content/uploads/2013/12/surec.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67744" y="3068960"/>
            <a:ext cx="4306094" cy="378904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87868876"/>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650305"/>
            <a:ext cx="8568952" cy="1938992"/>
          </a:xfrm>
          <a:prstGeom prst="rect">
            <a:avLst/>
          </a:prstGeom>
        </p:spPr>
        <p:txBody>
          <a:bodyPr wrap="square">
            <a:spAutoFit/>
          </a:bodyPr>
          <a:lstStyle/>
          <a:p>
            <a:pPr marL="342900" lvl="0" indent="-342900" algn="just">
              <a:spcAft>
                <a:spcPts val="0"/>
              </a:spcAf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Müşteri memnuniyeti ar­tırmak için faaliyetler yü­rüt.</a:t>
            </a:r>
          </a:p>
          <a:p>
            <a:pPr marL="342900" lvl="0" indent="-342900" algn="just">
              <a:spcAft>
                <a:spcPts val="0"/>
              </a:spcAft>
              <a:buClr>
                <a:srgbClr val="FF0000"/>
              </a:buClr>
              <a:buFont typeface="+mj-lt"/>
              <a:buAutoNum type="arabicPeriod"/>
              <a:tabLst>
                <a:tab pos="132715" algn="l"/>
              </a:tabLst>
            </a:pPr>
            <a:r>
              <a:rPr lang="tr-TR" sz="2400" dirty="0">
                <a:latin typeface="Arial" panose="020B0604020202020204" pitchFamily="34" charset="0"/>
                <a:cs typeface="Arial" panose="020B0604020202020204" pitchFamily="34" charset="0"/>
              </a:rPr>
              <a:t>İyileştirme çalışmaları aşa­ğıdaki konuları içermeli;</a:t>
            </a:r>
          </a:p>
          <a:p>
            <a:pPr marL="342900" lvl="0" indent="-342900" algn="just">
              <a:spcAft>
                <a:spcPts val="0"/>
              </a:spcAft>
              <a:buClr>
                <a:srgbClr val="FF0000"/>
              </a:buClr>
              <a:buSzPct val="100000"/>
              <a:buFont typeface="Wingdings" panose="05000000000000000000" pitchFamily="2" charset="2"/>
              <a:buChar char=""/>
              <a:tabLst>
                <a:tab pos="180340" algn="l"/>
              </a:tabLst>
            </a:pPr>
            <a:r>
              <a:rPr lang="tr-TR" sz="2400" dirty="0">
                <a:latin typeface="Arial" panose="020B0604020202020204" pitchFamily="34" charset="0"/>
                <a:ea typeface="Calibri" panose="020F0502020204030204" pitchFamily="34" charset="0"/>
                <a:cs typeface="Arial" panose="020B0604020202020204" pitchFamily="34" charset="0"/>
              </a:rPr>
              <a:t>Ürün ve hizmetin iyileş­tirilmesi</a:t>
            </a:r>
          </a:p>
          <a:p>
            <a:pPr marL="342900" lvl="0" indent="-342900" algn="just">
              <a:spcAft>
                <a:spcPts val="0"/>
              </a:spcAft>
              <a:buClr>
                <a:srgbClr val="FF0000"/>
              </a:buClr>
              <a:buSzPct val="100000"/>
              <a:buFont typeface="Wingdings" panose="05000000000000000000" pitchFamily="2" charset="2"/>
              <a:buChar char=""/>
              <a:tabLst>
                <a:tab pos="180340" algn="l"/>
              </a:tabLst>
            </a:pPr>
            <a:r>
              <a:rPr lang="tr-TR" sz="2400" dirty="0">
                <a:latin typeface="Arial" panose="020B0604020202020204" pitchFamily="34" charset="0"/>
                <a:ea typeface="Calibri" panose="020F0502020204030204" pitchFamily="34" charset="0"/>
                <a:cs typeface="Arial" panose="020B0604020202020204" pitchFamily="34" charset="0"/>
              </a:rPr>
              <a:t>Uygunsuzlukların etkisi­nin düzeltilmesi, önlen­mesi ve azaltılması.</a:t>
            </a:r>
            <a:endParaRPr lang="tr-TR" sz="2400" u="none" strike="noStrike" spc="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1986" name="Picture 2" descr="Ürün ve hizmetlerde iyileştirme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007591"/>
            <a:ext cx="4876800" cy="4876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702825"/>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3032" y="3226669"/>
            <a:ext cx="6089308" cy="3631331"/>
          </a:xfrm>
          <a:prstGeom prst="rect">
            <a:avLst/>
          </a:prstGeom>
        </p:spPr>
      </p:pic>
      <p:sp>
        <p:nvSpPr>
          <p:cNvPr id="4" name="Dikdörtgen 3"/>
          <p:cNvSpPr/>
          <p:nvPr/>
        </p:nvSpPr>
        <p:spPr>
          <a:xfrm>
            <a:off x="251520" y="459093"/>
            <a:ext cx="8784976" cy="2858539"/>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İyileştirmeler aşağıdaki alanlarla ilgili olabilir. </a:t>
            </a:r>
            <a:endParaRPr lang="tr-TR" sz="2400" dirty="0" smtClean="0">
              <a:latin typeface="Arial" panose="020B0604020202020204" pitchFamily="34" charset="0"/>
              <a:ea typeface="Calibri" panose="020F0502020204030204" pitchFamily="34" charset="0"/>
              <a:cs typeface="Arial" panose="020B0604020202020204" pitchFamily="34" charset="0"/>
            </a:endParaRP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Ürün ve hizmet şartlarının ve müşterinin gelecekteki ihtiyaçlarının iyileştirilmesi,</a:t>
            </a:r>
          </a:p>
          <a:p>
            <a:pPr marL="342900" lvl="0" indent="-342900"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smtClean="0">
                <a:latin typeface="Arial" panose="020B0604020202020204" pitchFamily="34" charset="0"/>
                <a:ea typeface="Calibri" panose="020F0502020204030204" pitchFamily="34" charset="0"/>
                <a:cs typeface="Arial" panose="020B0604020202020204" pitchFamily="34" charset="0"/>
              </a:rPr>
              <a:t>İstenmeyen </a:t>
            </a:r>
            <a:r>
              <a:rPr lang="tr-TR" sz="2400" dirty="0">
                <a:latin typeface="Arial" panose="020B0604020202020204" pitchFamily="34" charset="0"/>
                <a:ea typeface="Calibri" panose="020F0502020204030204" pitchFamily="34" charset="0"/>
                <a:cs typeface="Arial" panose="020B0604020202020204" pitchFamily="34" charset="0"/>
              </a:rPr>
              <a:t>etkilerin düzeltilmesi, önlenmesi ve azaltılması,</a:t>
            </a:r>
          </a:p>
          <a:p>
            <a:pPr marL="342900" lvl="0" indent="-342900" algn="just">
              <a:lnSpc>
                <a:spcPct val="107000"/>
              </a:lnSpc>
              <a:spcAft>
                <a:spcPts val="0"/>
              </a:spcAft>
              <a:buClr>
                <a:srgbClr val="FF0000"/>
              </a:buClr>
              <a:buSzPct val="100000"/>
              <a:buFont typeface="Wingdings" panose="05000000000000000000" pitchFamily="2" charset="2"/>
              <a:buChar char="Ø"/>
              <a:tabLst>
                <a:tab pos="107950" algn="l"/>
              </a:tabLst>
            </a:pPr>
            <a:r>
              <a:rPr lang="tr-TR" sz="2400" dirty="0">
                <a:latin typeface="Arial" panose="020B0604020202020204" pitchFamily="34" charset="0"/>
                <a:ea typeface="Calibri" panose="020F0502020204030204" pitchFamily="34" charset="0"/>
                <a:cs typeface="Arial" panose="020B0604020202020204" pitchFamily="34" charset="0"/>
              </a:rPr>
              <a:t>KYS'nin performansının iyileştirilmesi</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bu çalışmaları her bir prosesin içinde tanımlayabileceği gibi ayrı bir proses olarak da tanımlayıp yürütebilir.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5" name="Metin kutusu 4"/>
          <p:cNvSpPr txBox="1"/>
          <p:nvPr/>
        </p:nvSpPr>
        <p:spPr>
          <a:xfrm>
            <a:off x="1331640" y="23866"/>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42317079"/>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240" y="68916"/>
            <a:ext cx="9127271"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10.2 Uygunsuzluk ve düzeltici faaliyet</a:t>
            </a:r>
          </a:p>
          <a:p>
            <a:r>
              <a:rPr lang="tr-TR" sz="2400" b="1" dirty="0" smtClean="0">
                <a:solidFill>
                  <a:srgbClr val="FF0000"/>
                </a:solidFill>
                <a:latin typeface="Arial" panose="020B0604020202020204" pitchFamily="34" charset="0"/>
                <a:cs typeface="Arial" panose="020B0604020202020204" pitchFamily="34" charset="0"/>
              </a:rPr>
              <a:t>10.2.1 Bir uygunsuzluk oluştuğunda, şikayetlerden kaynaklananlar dahil, kuruluş:</a:t>
            </a:r>
          </a:p>
          <a:p>
            <a:r>
              <a:rPr lang="tr-TR" sz="2400" dirty="0" smtClean="0">
                <a:solidFill>
                  <a:srgbClr val="FF0000"/>
                </a:solidFill>
                <a:latin typeface="Arial" panose="020B0604020202020204" pitchFamily="34" charset="0"/>
                <a:cs typeface="Arial" panose="020B0604020202020204" pitchFamily="34" charset="0"/>
              </a:rPr>
              <a:t>a.</a:t>
            </a:r>
            <a:r>
              <a:rPr lang="tr-TR" sz="2400" dirty="0" smtClean="0">
                <a:latin typeface="Arial" panose="020B0604020202020204" pitchFamily="34" charset="0"/>
                <a:cs typeface="Arial" panose="020B0604020202020204" pitchFamily="34" charset="0"/>
              </a:rPr>
              <a:t> Uygunsuzluğa tepki vermeli ve uygulanabildiği şekilde:</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Uygunsuzluğu kontrol etmek ve düzelmek için faaliyet yapmalı,</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Sonuçları değerlendirmeli.</a:t>
            </a:r>
          </a:p>
        </p:txBody>
      </p:sp>
      <p:grpSp>
        <p:nvGrpSpPr>
          <p:cNvPr id="3" name="Grup 2"/>
          <p:cNvGrpSpPr/>
          <p:nvPr/>
        </p:nvGrpSpPr>
        <p:grpSpPr>
          <a:xfrm>
            <a:off x="0" y="2348880"/>
            <a:ext cx="9180512" cy="4509120"/>
            <a:chOff x="0" y="3501008"/>
            <a:chExt cx="9180512" cy="3356992"/>
          </a:xfrm>
        </p:grpSpPr>
        <p:grpSp>
          <p:nvGrpSpPr>
            <p:cNvPr id="4" name="Grup 3"/>
            <p:cNvGrpSpPr/>
            <p:nvPr/>
          </p:nvGrpSpPr>
          <p:grpSpPr>
            <a:xfrm>
              <a:off x="0" y="3522122"/>
              <a:ext cx="6140462" cy="3335878"/>
              <a:chOff x="0" y="3522122"/>
              <a:chExt cx="6140462" cy="3335878"/>
            </a:xfrm>
          </p:grpSpPr>
          <p:pic>
            <p:nvPicPr>
              <p:cNvPr id="6" name="Resim 5"/>
              <p:cNvPicPr>
                <a:picLocks noChangeAspect="1"/>
              </p:cNvPicPr>
              <p:nvPr/>
            </p:nvPicPr>
            <p:blipFill>
              <a:blip r:embed="rId2"/>
              <a:stretch>
                <a:fillRect/>
              </a:stretch>
            </p:blipFill>
            <p:spPr>
              <a:xfrm>
                <a:off x="0" y="3522122"/>
                <a:ext cx="3058810" cy="3335878"/>
              </a:xfrm>
              <a:prstGeom prst="rect">
                <a:avLst/>
              </a:prstGeom>
            </p:spPr>
          </p:pic>
          <p:pic>
            <p:nvPicPr>
              <p:cNvPr id="7" name="Resim 6"/>
              <p:cNvPicPr>
                <a:picLocks noChangeAspect="1"/>
              </p:cNvPicPr>
              <p:nvPr/>
            </p:nvPicPr>
            <p:blipFill>
              <a:blip r:embed="rId2"/>
              <a:stretch>
                <a:fillRect/>
              </a:stretch>
            </p:blipFill>
            <p:spPr>
              <a:xfrm flipH="1">
                <a:off x="3058810" y="3522122"/>
                <a:ext cx="3081652" cy="3335878"/>
              </a:xfrm>
              <a:prstGeom prst="rect">
                <a:avLst/>
              </a:prstGeom>
            </p:spPr>
          </p:pic>
        </p:grpSp>
        <p:pic>
          <p:nvPicPr>
            <p:cNvPr id="5" name="Resim 4"/>
            <p:cNvPicPr>
              <a:picLocks noChangeAspect="1"/>
            </p:cNvPicPr>
            <p:nvPr/>
          </p:nvPicPr>
          <p:blipFill>
            <a:blip r:embed="rId2"/>
            <a:stretch>
              <a:fillRect/>
            </a:stretch>
          </p:blipFill>
          <p:spPr>
            <a:xfrm>
              <a:off x="6121702" y="3501008"/>
              <a:ext cx="3058810" cy="3335878"/>
            </a:xfrm>
            <a:prstGeom prst="rect">
              <a:avLst/>
            </a:prstGeom>
          </p:spPr>
        </p:pic>
      </p:gr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2677656"/>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b.</a:t>
            </a:r>
            <a:r>
              <a:rPr lang="tr-TR" sz="2400" dirty="0" smtClean="0">
                <a:latin typeface="Arial" panose="020B0604020202020204" pitchFamily="34" charset="0"/>
                <a:cs typeface="Arial" panose="020B0604020202020204" pitchFamily="34" charset="0"/>
              </a:rPr>
              <a:t> Uygunsuzluğun; tekrar veya başka bir yerde oluşmaması için nedenlerini ortadan kaldırmak amacıyla faaliyet ihtiyacının aşağıdakileri dikkate alarak değerlendirmeli:</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Uygunsuzluğun gözden geçirilmesi ve analizi,</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Uygunsuzluğun sebeplerinin tayini,</a:t>
            </a:r>
          </a:p>
          <a:p>
            <a:pPr marL="358775" indent="-358775">
              <a:buClr>
                <a:srgbClr val="FF0000"/>
              </a:buClr>
              <a:buFont typeface="+mj-lt"/>
              <a:buAutoNum type="arabicPeriod"/>
            </a:pPr>
            <a:r>
              <a:rPr lang="tr-TR" sz="2400" dirty="0" smtClean="0">
                <a:latin typeface="Arial" panose="020B0604020202020204" pitchFamily="34" charset="0"/>
                <a:cs typeface="Arial" panose="020B0604020202020204" pitchFamily="34" charset="0"/>
              </a:rPr>
              <a:t>Benzer uygunsuzlukların varlığı veya potansiyel olarak oluşabileceğinin tayini.</a:t>
            </a:r>
          </a:p>
        </p:txBody>
      </p:sp>
      <p:pic>
        <p:nvPicPr>
          <p:cNvPr id="67586" name="Picture 2" descr="http://www.keyinternet.com.tr/img/8adi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08920"/>
            <a:ext cx="9144000" cy="446520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52215530"/>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68960"/>
            <a:ext cx="9144000" cy="3807333"/>
          </a:xfrm>
          <a:prstGeom prst="rect">
            <a:avLst/>
          </a:prstGeom>
        </p:spPr>
      </p:pic>
      <p:sp>
        <p:nvSpPr>
          <p:cNvPr id="2" name="1 Dikdörtgen"/>
          <p:cNvSpPr/>
          <p:nvPr/>
        </p:nvSpPr>
        <p:spPr>
          <a:xfrm>
            <a:off x="107504" y="116632"/>
            <a:ext cx="9001000" cy="3046988"/>
          </a:xfrm>
          <a:prstGeom prst="rect">
            <a:avLst/>
          </a:prstGeom>
        </p:spPr>
        <p:txBody>
          <a:bodyPr wrap="square">
            <a:spAutoFit/>
          </a:bodyPr>
          <a:lstStyle/>
          <a:p>
            <a:r>
              <a:rPr lang="tr-TR" sz="2400" dirty="0" smtClean="0">
                <a:solidFill>
                  <a:srgbClr val="FF0000"/>
                </a:solidFill>
                <a:latin typeface="Arial" panose="020B0604020202020204" pitchFamily="34" charset="0"/>
                <a:cs typeface="Arial" panose="020B0604020202020204" pitchFamily="34" charset="0"/>
              </a:rPr>
              <a:t>c.</a:t>
            </a:r>
            <a:r>
              <a:rPr lang="tr-TR" sz="2400" dirty="0" smtClean="0">
                <a:latin typeface="Arial" panose="020B0604020202020204" pitchFamily="34" charset="0"/>
                <a:cs typeface="Arial" panose="020B0604020202020204" pitchFamily="34" charset="0"/>
              </a:rPr>
              <a:t> İhtiyaç duyulan herhangi bir faaliyeti gerçekleştirmeli,</a:t>
            </a:r>
          </a:p>
          <a:p>
            <a:pPr marL="358775" indent="-358775"/>
            <a:r>
              <a:rPr lang="tr-TR" sz="2400" dirty="0" smtClean="0">
                <a:solidFill>
                  <a:srgbClr val="FF0000"/>
                </a:solidFill>
                <a:latin typeface="Arial" panose="020B0604020202020204" pitchFamily="34" charset="0"/>
                <a:cs typeface="Arial" panose="020B0604020202020204" pitchFamily="34" charset="0"/>
              </a:rPr>
              <a:t>d. </a:t>
            </a:r>
            <a:r>
              <a:rPr lang="tr-TR" sz="2400" dirty="0" smtClean="0">
                <a:latin typeface="Arial" panose="020B0604020202020204" pitchFamily="34" charset="0"/>
                <a:cs typeface="Arial" panose="020B0604020202020204" pitchFamily="34" charset="0"/>
              </a:rPr>
              <a:t>Gerçekleştirilen düzeltici faaliyetlerin etkinliğini gözden geçirmeli, </a:t>
            </a:r>
          </a:p>
          <a:p>
            <a:pPr marL="358775" indent="-358775"/>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Gerektiğinde, planlama esnasında tayin edilen risk ve fırsatları güncellemeli,</a:t>
            </a:r>
          </a:p>
          <a:p>
            <a:r>
              <a:rPr lang="tr-TR" sz="2400" dirty="0" smtClean="0">
                <a:solidFill>
                  <a:srgbClr val="FF0000"/>
                </a:solidFill>
                <a:latin typeface="Arial" panose="020B0604020202020204" pitchFamily="34" charset="0"/>
                <a:cs typeface="Arial" panose="020B0604020202020204" pitchFamily="34" charset="0"/>
              </a:rPr>
              <a:t>f. </a:t>
            </a:r>
            <a:r>
              <a:rPr lang="tr-TR" sz="2400" dirty="0" smtClean="0">
                <a:latin typeface="Arial" panose="020B0604020202020204" pitchFamily="34" charset="0"/>
                <a:cs typeface="Arial" panose="020B0604020202020204" pitchFamily="34" charset="0"/>
              </a:rPr>
              <a:t>Gerektiğinde, kalite yönetim sisteminde değişiklik yapılmalıdır.</a:t>
            </a:r>
          </a:p>
          <a:p>
            <a:r>
              <a:rPr lang="tr-TR" sz="2400" dirty="0" smtClean="0">
                <a:latin typeface="Arial" panose="020B0604020202020204" pitchFamily="34" charset="0"/>
                <a:cs typeface="Arial" panose="020B0604020202020204" pitchFamily="34" charset="0"/>
              </a:rPr>
              <a:t>Düzeltici faaliyet, karşılaşılan uygunsuzluğun etkisine uygun olmalıdır.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617434"/>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0" y="1772815"/>
            <a:ext cx="9144000" cy="5085185"/>
          </a:xfrm>
          <a:prstGeom prst="rect">
            <a:avLst/>
          </a:prstGeom>
        </p:spPr>
      </p:pic>
      <p:sp>
        <p:nvSpPr>
          <p:cNvPr id="2" name="1 Dikdörtgen"/>
          <p:cNvSpPr/>
          <p:nvPr/>
        </p:nvSpPr>
        <p:spPr>
          <a:xfrm>
            <a:off x="107504" y="116632"/>
            <a:ext cx="8715436" cy="156966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10.2.2</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Kuruluş, aşağıdakilerin kanıtı olarak dokümante edilmiş bilgiyi muhafaza etmelidir:</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Uygunsuzlukların yapısı ve peşinden yapılan faaliyet,</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Düzeltici faaliyetlerin sonucu.</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9025227"/>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ISO 9001 Düzeltici ve Önleyici Faaliyetler Prosedür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0" y="3000249"/>
            <a:ext cx="9134490" cy="3857751"/>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79512" y="651438"/>
            <a:ext cx="8640960" cy="2308324"/>
          </a:xfrm>
          <a:prstGeom prst="rect">
            <a:avLst/>
          </a:prstGeom>
        </p:spPr>
        <p:txBody>
          <a:bodyPr wrap="square">
            <a:spAutoFit/>
          </a:bodyPr>
          <a:lstStyle/>
          <a:p>
            <a:pPr marL="342900" lvl="0" indent="-342900" algn="just">
              <a:spcAft>
                <a:spcPts val="0"/>
              </a:spcAf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Uygunsuzlukların gideril­mesi için gerekli faaliyetle­ri yürüt,</a:t>
            </a:r>
          </a:p>
          <a:p>
            <a:pPr marL="342900" lvl="0" indent="-342900" algn="just">
              <a:spcAft>
                <a:spcPts val="0"/>
              </a:spcAft>
              <a:buClr>
                <a:srgbClr val="FF0000"/>
              </a:buClr>
              <a:buFont typeface="+mj-lt"/>
              <a:buAutoNum type="arabicPeriod"/>
              <a:tabLst>
                <a:tab pos="132715" algn="l"/>
              </a:tabLst>
            </a:pPr>
            <a:r>
              <a:rPr lang="tr-TR" sz="2400" dirty="0">
                <a:latin typeface="Arial" panose="020B0604020202020204" pitchFamily="34" charset="0"/>
                <a:cs typeface="Arial" panose="020B0604020202020204" pitchFamily="34" charset="0"/>
              </a:rPr>
              <a:t>Hataların tekrar etmemesi için kök-neden analizi yap,</a:t>
            </a:r>
          </a:p>
          <a:p>
            <a:pPr marL="342900" lvl="0" indent="-342900" algn="just">
              <a:spcAft>
                <a:spcPts val="0"/>
              </a:spcAft>
              <a:buClr>
                <a:srgbClr val="FF0000"/>
              </a:buClr>
              <a:buFont typeface="+mj-lt"/>
              <a:buAutoNum type="arabicPeriod"/>
              <a:tabLst>
                <a:tab pos="130810" algn="l"/>
              </a:tabLst>
            </a:pPr>
            <a:r>
              <a:rPr lang="tr-TR" sz="2400" dirty="0">
                <a:latin typeface="Arial" panose="020B0604020202020204" pitchFamily="34" charset="0"/>
                <a:cs typeface="Arial" panose="020B0604020202020204" pitchFamily="34" charset="0"/>
              </a:rPr>
              <a:t>Alman tedbirlerin etkilili­ğini gözden geçir,</a:t>
            </a:r>
          </a:p>
          <a:p>
            <a:pPr marL="342900" lvl="0" indent="-342900" algn="just">
              <a:spcAft>
                <a:spcPts val="0"/>
              </a:spcAft>
              <a:buClr>
                <a:srgbClr val="FF0000"/>
              </a:buClr>
              <a:buFont typeface="+mj-lt"/>
              <a:buAutoNum type="arabicPeriod"/>
              <a:tabLst>
                <a:tab pos="133985" algn="l"/>
              </a:tabLst>
            </a:pPr>
            <a:r>
              <a:rPr lang="tr-TR" sz="2400" dirty="0">
                <a:latin typeface="Arial" panose="020B0604020202020204" pitchFamily="34" charset="0"/>
                <a:cs typeface="Arial" panose="020B0604020202020204" pitchFamily="34" charset="0"/>
              </a:rPr>
              <a:t>Planlama aşamasındaki riskler ve fırsatları güncel­le,</a:t>
            </a:r>
          </a:p>
          <a:p>
            <a:pPr marL="342900" lvl="0" indent="-342900" algn="just">
              <a:spcAft>
                <a:spcPts val="0"/>
              </a:spcAf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KYS ile ilgili gerekli deği­şiklikleri yürüt,</a:t>
            </a:r>
          </a:p>
          <a:p>
            <a:pPr marL="342900" lvl="0" indent="-342900" algn="just">
              <a:spcAft>
                <a:spcPts val="0"/>
              </a:spcAft>
              <a:buClr>
                <a:srgbClr val="FF0000"/>
              </a:buClr>
              <a:buFont typeface="+mj-lt"/>
              <a:buAutoNum type="arabicPeriod"/>
              <a:tabLst>
                <a:tab pos="129540" algn="l"/>
              </a:tabLst>
            </a:pPr>
            <a:r>
              <a:rPr lang="tr-TR" sz="2400" dirty="0">
                <a:latin typeface="Arial" panose="020B0604020202020204" pitchFamily="34" charset="0"/>
                <a:cs typeface="Arial" panose="020B0604020202020204" pitchFamily="34" charset="0"/>
              </a:rPr>
              <a:t>Düzeltici faaliyetlerle ilgili gerekli kayıtları tut.</a:t>
            </a:r>
            <a:endParaRPr lang="tr-TR" sz="2400" dirty="0">
              <a:effectLst/>
              <a:latin typeface="Arial" panose="020B060402020202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77450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5 Slayt Numarası Yer Tutucusu"/>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80000"/>
              <a:buFont typeface="Wingdings 2" panose="05020102010507070707" pitchFamily="18" charset="2"/>
              <a:buChar char=""/>
              <a:defRPr sz="3200">
                <a:solidFill>
                  <a:schemeClr val="tx1"/>
                </a:solidFill>
                <a:latin typeface="Gill Sans MT" panose="020B0502020104020203" pitchFamily="34" charset="0"/>
              </a:defRPr>
            </a:lvl1pPr>
            <a:lvl2pPr marL="742950" indent="-285750">
              <a:spcBef>
                <a:spcPts val="550"/>
              </a:spcBef>
              <a:buClr>
                <a:schemeClr val="accent1"/>
              </a:buClr>
              <a:buFont typeface="Verdana" panose="020B0604030504040204" pitchFamily="34" charset="0"/>
              <a:buChar char="◦"/>
              <a:defRPr sz="2800">
                <a:solidFill>
                  <a:schemeClr val="tx1"/>
                </a:solidFill>
                <a:latin typeface="Gill Sans MT" panose="020B0502020104020203" pitchFamily="34" charset="0"/>
              </a:defRPr>
            </a:lvl2pPr>
            <a:lvl3pPr marL="1143000" indent="-228600">
              <a:spcBef>
                <a:spcPct val="20000"/>
              </a:spcBef>
              <a:buClr>
                <a:schemeClr val="accent2"/>
              </a:buClr>
              <a:buFont typeface="Wingdings 2" panose="05020102010507070707" pitchFamily="18" charset="2"/>
              <a:buChar char=""/>
              <a:defRPr sz="2400">
                <a:solidFill>
                  <a:schemeClr val="tx1"/>
                </a:solidFill>
                <a:latin typeface="Gill Sans MT" panose="020B0502020104020203" pitchFamily="34" charset="0"/>
              </a:defRPr>
            </a:lvl3pPr>
            <a:lvl4pPr marL="1600200" indent="-228600">
              <a:spcBef>
                <a:spcPct val="20000"/>
              </a:spcBef>
              <a:buClr>
                <a:srgbClr val="C32D2E"/>
              </a:buClr>
              <a:buFont typeface="Wingdings 2" panose="05020102010507070707" pitchFamily="18" charset="2"/>
              <a:buChar char=""/>
              <a:defRPr sz="2000">
                <a:solidFill>
                  <a:schemeClr val="tx1"/>
                </a:solidFill>
                <a:latin typeface="Gill Sans MT" panose="020B0502020104020203" pitchFamily="34" charset="0"/>
              </a:defRPr>
            </a:lvl4pPr>
            <a:lvl5pPr marL="2057400" indent="-228600">
              <a:spcBef>
                <a:spcPct val="20000"/>
              </a:spcBef>
              <a:buClr>
                <a:srgbClr val="84AA33"/>
              </a:buClr>
              <a:buFont typeface="Wingdings 2" panose="05020102010507070707" pitchFamily="18" charset="2"/>
              <a:buChar char=""/>
              <a:defRPr sz="2000">
                <a:solidFill>
                  <a:schemeClr val="tx1"/>
                </a:solidFill>
                <a:latin typeface="Gill Sans MT" panose="020B0502020104020203" pitchFamily="34" charset="0"/>
              </a:defRPr>
            </a:lvl5pPr>
            <a:lvl6pPr marL="25146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6pPr>
            <a:lvl7pPr marL="29718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7pPr>
            <a:lvl8pPr marL="34290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8pPr>
            <a:lvl9pPr marL="3886200" indent="-228600" eaLnBrk="0" fontAlgn="base" hangingPunct="0">
              <a:spcBef>
                <a:spcPct val="20000"/>
              </a:spcBef>
              <a:spcAft>
                <a:spcPct val="0"/>
              </a:spcAft>
              <a:buClr>
                <a:srgbClr val="84AA33"/>
              </a:buClr>
              <a:buFont typeface="Wingdings 2" panose="05020102010507070707" pitchFamily="18" charset="2"/>
              <a:buChar char=""/>
              <a:defRPr sz="2000">
                <a:solidFill>
                  <a:schemeClr val="tx1"/>
                </a:solidFill>
                <a:latin typeface="Gill Sans MT" panose="020B0502020104020203" pitchFamily="34" charset="0"/>
              </a:defRPr>
            </a:lvl9pPr>
          </a:lstStyle>
          <a:p>
            <a:pPr>
              <a:spcBef>
                <a:spcPct val="0"/>
              </a:spcBef>
              <a:buClrTx/>
              <a:buSzTx/>
              <a:buFontTx/>
              <a:buNone/>
            </a:pPr>
            <a:fld id="{B5483021-C765-4355-BA67-EF138FDE81F1}" type="slidenum">
              <a:rPr lang="en-US" altLang="tr-TR" sz="1200">
                <a:solidFill>
                  <a:srgbClr val="B5A788"/>
                </a:solidFill>
              </a:rPr>
              <a:pPr>
                <a:spcBef>
                  <a:spcPct val="0"/>
                </a:spcBef>
                <a:buClrTx/>
                <a:buSzTx/>
                <a:buFontTx/>
                <a:buNone/>
              </a:pPr>
              <a:t>26</a:t>
            </a:fld>
            <a:endParaRPr lang="en-US" altLang="tr-TR" sz="1200">
              <a:solidFill>
                <a:srgbClr val="B5A788"/>
              </a:solidFill>
            </a:endParaRPr>
          </a:p>
        </p:txBody>
      </p:sp>
      <p:sp>
        <p:nvSpPr>
          <p:cNvPr id="2" name="Dikdörtgen 1"/>
          <p:cNvSpPr/>
          <p:nvPr/>
        </p:nvSpPr>
        <p:spPr>
          <a:xfrm>
            <a:off x="107504" y="116632"/>
            <a:ext cx="8640960" cy="4601260"/>
          </a:xfrm>
          <a:prstGeom prst="rect">
            <a:avLst/>
          </a:prstGeom>
        </p:spPr>
        <p:txBody>
          <a:bodyPr wrap="square">
            <a:spAutoFit/>
          </a:bodyPr>
          <a:lstStyle/>
          <a:p>
            <a:pPr indent="254000" algn="just">
              <a:spcBef>
                <a:spcPts val="1200"/>
              </a:spcBef>
              <a:spcAft>
                <a:spcPts val="0"/>
              </a:spcAft>
              <a:buSzPct val="80000"/>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Kuruluş tarafından yapılması gerekenler</a:t>
            </a:r>
          </a:p>
          <a:p>
            <a:pPr marL="342900" marR="12700" lvl="0" indent="-3429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Kuruluş ilgili tarafları (tedarikçi, ortaklar, müşteriler, yatırımcılar, çalı­şanlar, toplum) ve bunlarla ilişkisini tanımlanmalıdır,</a:t>
            </a:r>
          </a:p>
          <a:p>
            <a:pPr marL="342900" marR="12700" lvl="0" indent="-342900">
              <a:spcAft>
                <a:spcPts val="0"/>
              </a:spcAft>
              <a:buClr>
                <a:srgbClr val="FF0000"/>
              </a:buClr>
              <a:buSzPct val="100000"/>
              <a:buFont typeface="+mj-lt"/>
              <a:buAutoNum type="arabicPeriod"/>
              <a:tabLst>
                <a:tab pos="436245" algn="l"/>
              </a:tabLst>
            </a:pPr>
            <a:r>
              <a:rPr lang="tr-TR" sz="2400" dirty="0">
                <a:latin typeface="Arial" panose="020B0604020202020204" pitchFamily="34" charset="0"/>
                <a:ea typeface="Palatino Linotype" panose="02040502050505030304" pitchFamily="18" charset="0"/>
                <a:cs typeface="Arial" panose="020B0604020202020204" pitchFamily="34" charset="0"/>
              </a:rPr>
              <a:t>Yönetilmesi gereken ilgili taraf ilişkileri tanımlanmalı ve önceliklendirilmeli,</a:t>
            </a:r>
          </a:p>
          <a:p>
            <a:pPr marL="342900" marR="12700" lvl="0" indent="-342900">
              <a:spcAft>
                <a:spcPts val="260"/>
              </a:spcAft>
              <a:buClr>
                <a:srgbClr val="FF0000"/>
              </a:buClr>
              <a:buSzPct val="100000"/>
              <a:buFont typeface="+mj-lt"/>
              <a:buAutoNum type="arabicPeriod"/>
              <a:tabLst>
                <a:tab pos="421005" algn="l"/>
              </a:tabLst>
            </a:pPr>
            <a:r>
              <a:rPr lang="tr-TR" sz="2400" dirty="0">
                <a:latin typeface="Arial" panose="020B0604020202020204" pitchFamily="34" charset="0"/>
                <a:ea typeface="Palatino Linotype" panose="02040502050505030304" pitchFamily="18" charset="0"/>
                <a:cs typeface="Arial" panose="020B0604020202020204" pitchFamily="34" charset="0"/>
              </a:rPr>
              <a:t>İlgili tarafların performansı ölçülmeli ve performansı hakkında geri bes­leme verilmeli,</a:t>
            </a:r>
          </a:p>
          <a:p>
            <a:pPr marL="342900" marR="12700" lvl="0" indent="-342900">
              <a:spcAft>
                <a:spcPts val="290"/>
              </a:spcAft>
              <a:buClr>
                <a:srgbClr val="FF0000"/>
              </a:buClr>
              <a:buSzPct val="100000"/>
              <a:buFont typeface="+mj-lt"/>
              <a:buAutoNum type="arabicPeriod"/>
              <a:tabLst>
                <a:tab pos="4210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Tedarikçilerle ve diğer ilgili taraflarla iyileştirme faaliyetleri ve ilişkileri geliştirilmeli,</a:t>
            </a:r>
          </a:p>
          <a:p>
            <a:pPr marL="342900" marR="12700" lvl="0" indent="-342900">
              <a:spcAft>
                <a:spcPts val="745"/>
              </a:spcAft>
              <a:buClr>
                <a:srgbClr val="FF0000"/>
              </a:buClr>
              <a:buSzPct val="100000"/>
              <a:buFont typeface="+mj-lt"/>
              <a:buAutoNum type="arabicPeriod"/>
              <a:tabLst>
                <a:tab pos="421005" algn="l"/>
              </a:tabLst>
            </a:pPr>
            <a:r>
              <a:rPr lang="tr-TR" sz="2400" dirty="0">
                <a:latin typeface="Arial" panose="020B0604020202020204" pitchFamily="34" charset="0"/>
                <a:ea typeface="Palatino Linotype" panose="02040502050505030304" pitchFamily="18" charset="0"/>
                <a:cs typeface="Arial" panose="020B0604020202020204" pitchFamily="34" charset="0"/>
              </a:rPr>
              <a:t>Tedarikçiler ve ortakların elde ettiği iyileştirmeler teşvik edilmeli ve ge­liştirilmeli.</a:t>
            </a:r>
            <a:endParaRPr lang="tr-TR" sz="2400" u="none"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pic>
        <p:nvPicPr>
          <p:cNvPr id="15362" name="Picture 2" descr="http://www.portaleducacaopi.com.br/wp-content/uploads/2015/12/EMPRESARI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59294"/>
            <a:ext cx="4572000" cy="22474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portaleducacaopi.com.br/wp-content/uploads/2015/12/EMPRESARI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619884" y="4754617"/>
            <a:ext cx="4511756" cy="2247472"/>
          </a:xfrm>
          <a:prstGeom prst="rect">
            <a:avLst/>
          </a:prstGeom>
          <a:noFill/>
          <a:extLst>
            <a:ext uri="{909E8E84-426E-40DD-AFC4-6F175D3DCCD1}">
              <a14:hiddenFill xmlns:a14="http://schemas.microsoft.com/office/drawing/2010/main">
                <a:solidFill>
                  <a:srgbClr val="FFFFFF"/>
                </a:solidFill>
              </a14:hiddenFill>
            </a:ext>
          </a:extLst>
        </p:spPr>
      </p:pic>
      <p:sp>
        <p:nvSpPr>
          <p:cNvPr id="7" name="Dikdörtgen 6"/>
          <p:cNvSpPr/>
          <p:nvPr/>
        </p:nvSpPr>
        <p:spPr>
          <a:xfrm>
            <a:off x="6047656" y="685524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88665784"/>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üzeltici faaliyetler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726221"/>
            <a:ext cx="4608512" cy="3142168"/>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547664"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3726" y="548680"/>
            <a:ext cx="8862769" cy="3253711"/>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Uygunsuzlukların ele alınması esnasında kuruluşun aşağıdaki tedbirleri alması gerekmektedir;</a:t>
            </a:r>
          </a:p>
          <a:p>
            <a:pPr marL="457200" lvl="0" indent="-457200" algn="just">
              <a:lnSpc>
                <a:spcPct val="107000"/>
              </a:lnSpc>
              <a:spcAft>
                <a:spcPts val="0"/>
              </a:spcAft>
              <a:buClr>
                <a:srgbClr val="FF0000"/>
              </a:buClr>
              <a:buSzPct val="100000"/>
              <a:buFont typeface="+mj-lt"/>
              <a:buAutoNum type="arabicPeriod"/>
              <a:tabLst>
                <a:tab pos="180340" algn="l"/>
              </a:tabLst>
            </a:pPr>
            <a:r>
              <a:rPr lang="tr-TR" sz="2400" dirty="0">
                <a:latin typeface="Arial" panose="020B0604020202020204" pitchFamily="34" charset="0"/>
                <a:ea typeface="Calibri" panose="020F0502020204030204" pitchFamily="34" charset="0"/>
                <a:cs typeface="Arial" panose="020B0604020202020204" pitchFamily="34" charset="0"/>
              </a:rPr>
              <a:t>Uygunsuzlukla ilgili gerekli faaliyetlerin yürütülmesi (gerekli tedbirleri alarak kontrol edip düzeltmeli, ortaya çıkan olası durumları ele almalı</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a:p>
            <a:pPr marL="457200" lvl="0" indent="-457200" algn="just">
              <a:lnSpc>
                <a:spcPct val="107000"/>
              </a:lnSpc>
              <a:spcAft>
                <a:spcPts val="0"/>
              </a:spcAft>
              <a:buClr>
                <a:srgbClr val="FF0000"/>
              </a:buClr>
              <a:buSzPct val="100000"/>
              <a:buFont typeface="+mj-lt"/>
              <a:buAutoNum type="arabicPeriod"/>
              <a:tabLst>
                <a:tab pos="180340" algn="l"/>
              </a:tabLst>
            </a:pPr>
            <a:r>
              <a:rPr lang="tr-TR" sz="2400" dirty="0">
                <a:latin typeface="Arial" panose="020B0604020202020204" pitchFamily="34" charset="0"/>
                <a:ea typeface="Calibri" panose="020F0502020204030204" pitchFamily="34" charset="0"/>
                <a:cs typeface="Arial" panose="020B0604020202020204" pitchFamily="34" charset="0"/>
              </a:rPr>
              <a:t>Aynı hatanın bir daha oluşmaması için sebeplerin ortadan kaldırılması (gözden geçirme, kök sebebe karar verme, benzer uygunsuzlukların olup olmadığına karar verme</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63921323"/>
      </p:ext>
    </p:ext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düzeltici faaliyetler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8" y="2276872"/>
            <a:ext cx="9188910" cy="4581128"/>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193569" y="237403"/>
            <a:ext cx="8784976" cy="2039469"/>
          </a:xfrm>
          <a:prstGeom prst="rect">
            <a:avLst/>
          </a:prstGeom>
        </p:spPr>
        <p:txBody>
          <a:bodyPr wrap="square">
            <a:spAutoFit/>
          </a:bodyPr>
          <a:lstStyle/>
          <a:p>
            <a:pPr marL="358775" lvl="0" indent="-358775" algn="just">
              <a:lnSpc>
                <a:spcPct val="107000"/>
              </a:lnSpc>
              <a:spcAft>
                <a:spcPts val="0"/>
              </a:spcAft>
              <a:buClr>
                <a:srgbClr val="FF0000"/>
              </a:buClr>
              <a:buSzPct val="100000"/>
              <a:tabLst>
                <a:tab pos="180340" algn="l"/>
              </a:tabLst>
            </a:pPr>
            <a:r>
              <a:rPr lang="tr-TR" sz="2400" dirty="0" smtClean="0">
                <a:solidFill>
                  <a:srgbClr val="FF0000"/>
                </a:solidFill>
                <a:latin typeface="Arial" panose="020B0604020202020204" pitchFamily="34" charset="0"/>
                <a:ea typeface="Calibri" panose="020F0502020204030204" pitchFamily="34" charset="0"/>
                <a:cs typeface="Arial" panose="020B0604020202020204" pitchFamily="34" charset="0"/>
              </a:rPr>
              <a:t>3.</a:t>
            </a:r>
            <a:r>
              <a:rPr lang="tr-TR" sz="2400" dirty="0" smtClean="0">
                <a:latin typeface="Arial" panose="020B0604020202020204" pitchFamily="34" charset="0"/>
                <a:ea typeface="Calibri" panose="020F0502020204030204" pitchFamily="34" charset="0"/>
                <a:cs typeface="Arial" panose="020B0604020202020204" pitchFamily="34" charset="0"/>
              </a:rPr>
              <a:t> Alınan </a:t>
            </a:r>
            <a:r>
              <a:rPr lang="tr-TR" sz="2400" dirty="0">
                <a:latin typeface="Arial" panose="020B0604020202020204" pitchFamily="34" charset="0"/>
                <a:ea typeface="Calibri" panose="020F0502020204030204" pitchFamily="34" charset="0"/>
                <a:cs typeface="Arial" panose="020B0604020202020204" pitchFamily="34" charset="0"/>
              </a:rPr>
              <a:t>tedbirin etkililiğini gözden geçirme (tedbir alındıktan belirli bir süre sonra tekrar kontrol edilerek benzer hatanın tekrar çıkıp çıkmadığı­nın belirlenmesi</a:t>
            </a:r>
            <a:r>
              <a:rPr lang="tr-TR" sz="2400" dirty="0" smtClean="0">
                <a:latin typeface="Arial" panose="020B0604020202020204" pitchFamily="34" charset="0"/>
                <a:ea typeface="Calibri" panose="020F0502020204030204" pitchFamily="34"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a:p>
            <a:pPr lvl="0" algn="just">
              <a:lnSpc>
                <a:spcPct val="107000"/>
              </a:lnSpc>
              <a:spcAft>
                <a:spcPts val="0"/>
              </a:spcAft>
              <a:buClr>
                <a:srgbClr val="FF0000"/>
              </a:buClr>
              <a:buSzPct val="100000"/>
              <a:tabLst>
                <a:tab pos="180340" algn="l"/>
              </a:tabLst>
            </a:pPr>
            <a:r>
              <a:rPr lang="tr-TR" sz="2400" dirty="0" smtClean="0">
                <a:solidFill>
                  <a:srgbClr val="FF0000"/>
                </a:solidFill>
                <a:latin typeface="Arial" panose="020B0604020202020204" pitchFamily="34" charset="0"/>
                <a:ea typeface="Calibri" panose="020F0502020204030204" pitchFamily="34" charset="0"/>
                <a:cs typeface="Arial" panose="020B0604020202020204" pitchFamily="34" charset="0"/>
              </a:rPr>
              <a:t>4.</a:t>
            </a:r>
            <a:r>
              <a:rPr lang="tr-TR" sz="2400" dirty="0" smtClean="0">
                <a:latin typeface="Arial" panose="020B0604020202020204" pitchFamily="34" charset="0"/>
                <a:ea typeface="Calibri" panose="020F0502020204030204" pitchFamily="34" charset="0"/>
                <a:cs typeface="Arial" panose="020B0604020202020204" pitchFamily="34" charset="0"/>
              </a:rPr>
              <a:t> Planlama </a:t>
            </a:r>
            <a:r>
              <a:rPr lang="tr-TR" sz="2400" dirty="0">
                <a:latin typeface="Arial" panose="020B0604020202020204" pitchFamily="34" charset="0"/>
                <a:ea typeface="Calibri" panose="020F0502020204030204" pitchFamily="34" charset="0"/>
                <a:cs typeface="Arial" panose="020B0604020202020204" pitchFamily="34" charset="0"/>
              </a:rPr>
              <a:t>aşamasındaki risk ve fırsatların </a:t>
            </a:r>
            <a:r>
              <a:rPr lang="tr-TR" sz="2400" dirty="0" smtClean="0">
                <a:latin typeface="Arial" panose="020B0604020202020204" pitchFamily="34" charset="0"/>
                <a:ea typeface="Calibri" panose="020F0502020204030204" pitchFamily="34" charset="0"/>
                <a:cs typeface="Arial" panose="020B0604020202020204" pitchFamily="34" charset="0"/>
              </a:rPr>
              <a:t>güncellenmesi,</a:t>
            </a:r>
            <a:endParaRPr lang="tr-TR" sz="2400" dirty="0">
              <a:latin typeface="Arial" panose="020B0604020202020204" pitchFamily="34" charset="0"/>
              <a:ea typeface="Calibri" panose="020F0502020204030204" pitchFamily="34" charset="0"/>
              <a:cs typeface="Arial" panose="020B0604020202020204" pitchFamily="34" charset="0"/>
            </a:endParaRPr>
          </a:p>
          <a:p>
            <a:pPr lvl="0" algn="just">
              <a:lnSpc>
                <a:spcPct val="107000"/>
              </a:lnSpc>
              <a:spcAft>
                <a:spcPts val="0"/>
              </a:spcAft>
              <a:buClr>
                <a:srgbClr val="FF0000"/>
              </a:buClr>
              <a:buSzPct val="100000"/>
              <a:tabLst>
                <a:tab pos="180340" algn="l"/>
              </a:tabLst>
            </a:pPr>
            <a:r>
              <a:rPr lang="tr-TR" sz="2400" dirty="0" smtClean="0">
                <a:solidFill>
                  <a:srgbClr val="FF0000"/>
                </a:solidFill>
                <a:latin typeface="Arial" panose="020B0604020202020204" pitchFamily="34" charset="0"/>
                <a:ea typeface="Calibri" panose="020F0502020204030204" pitchFamily="34" charset="0"/>
                <a:cs typeface="Arial" panose="020B0604020202020204" pitchFamily="34" charset="0"/>
              </a:rPr>
              <a:t>5.</a:t>
            </a:r>
            <a:r>
              <a:rPr lang="tr-TR" sz="2400" dirty="0" smtClean="0">
                <a:latin typeface="Arial" panose="020B0604020202020204" pitchFamily="34" charset="0"/>
                <a:ea typeface="Calibri" panose="020F0502020204030204" pitchFamily="34" charset="0"/>
                <a:cs typeface="Arial" panose="020B0604020202020204" pitchFamily="34" charset="0"/>
              </a:rPr>
              <a:t> Kalite Yönetim Sistemindeki </a:t>
            </a:r>
            <a:r>
              <a:rPr lang="tr-TR" sz="2400" dirty="0">
                <a:latin typeface="Arial" panose="020B0604020202020204" pitchFamily="34" charset="0"/>
                <a:ea typeface="Calibri" panose="020F0502020204030204" pitchFamily="34" charset="0"/>
                <a:cs typeface="Arial" panose="020B0604020202020204" pitchFamily="34" charset="0"/>
              </a:rPr>
              <a:t>gerekli değişikliklerin </a:t>
            </a:r>
            <a:r>
              <a:rPr lang="tr-TR" sz="2400" dirty="0" smtClean="0">
                <a:latin typeface="Arial" panose="020B0604020202020204" pitchFamily="34" charset="0"/>
                <a:ea typeface="Calibri" panose="020F0502020204030204" pitchFamily="34" charset="0"/>
                <a:cs typeface="Arial" panose="020B0604020202020204" pitchFamily="34" charset="0"/>
              </a:rPr>
              <a:t>yapılması.</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73857208"/>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7504" y="188640"/>
            <a:ext cx="8928992" cy="2463367"/>
          </a:xfrm>
          <a:prstGeom prst="rect">
            <a:avLst/>
          </a:prstGeom>
        </p:spPr>
        <p:txBody>
          <a:bodyPr wrap="square">
            <a:spAutoFit/>
          </a:bodyPr>
          <a:lstStyle/>
          <a:p>
            <a:pPr>
              <a:lnSpc>
                <a:spcPct val="107000"/>
              </a:lnSpc>
              <a:spcAft>
                <a:spcPts val="0"/>
              </a:spcAft>
            </a:pPr>
            <a:r>
              <a:rPr lang="tr-TR" sz="2400" dirty="0" smtClean="0">
                <a:latin typeface="Arial" panose="020B0604020202020204" pitchFamily="34" charset="0"/>
                <a:ea typeface="Calibri" panose="020F0502020204030204" pitchFamily="34" charset="0"/>
                <a:cs typeface="Arial" panose="020B0604020202020204" pitchFamily="34" charset="0"/>
              </a:rPr>
              <a:t>Kuruluş </a:t>
            </a:r>
            <a:r>
              <a:rPr lang="tr-TR" sz="2400" dirty="0" err="1">
                <a:latin typeface="Arial" panose="020B0604020202020204" pitchFamily="34" charset="0"/>
                <a:ea typeface="Calibri" panose="020F0502020204030204" pitchFamily="34" charset="0"/>
                <a:cs typeface="Arial" panose="020B0604020202020204" pitchFamily="34" charset="0"/>
              </a:rPr>
              <a:t>DF'nin</a:t>
            </a:r>
            <a:r>
              <a:rPr lang="tr-TR" sz="2400" dirty="0">
                <a:latin typeface="Arial" panose="020B0604020202020204" pitchFamily="34" charset="0"/>
                <a:ea typeface="Calibri" panose="020F0502020204030204" pitchFamily="34" charset="0"/>
                <a:cs typeface="Arial" panose="020B0604020202020204" pitchFamily="34" charset="0"/>
              </a:rPr>
              <a:t> sonuçları için ve uygunsuzlukla ilgili alman faaliyetleri gösterebilmek için ilgili kayıtları tutmalıdır.</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Yukarıdaki konuların bir proses veya ilgili proseslerde nasıl ele alındığı tarif edilmelidir.</a:t>
            </a:r>
          </a:p>
          <a:p>
            <a:pPr>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Kayıt:</a:t>
            </a:r>
            <a:r>
              <a:rPr lang="tr-TR" sz="2400" dirty="0">
                <a:solidFill>
                  <a:srgbClr val="FF0000"/>
                </a:solidFill>
                <a:latin typeface="Arial" panose="020B0604020202020204" pitchFamily="34" charset="0"/>
                <a:ea typeface="Calibri" panose="020F0502020204030204" pitchFamily="34"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Uygunsuzluk ve </a:t>
            </a:r>
            <a:r>
              <a:rPr lang="tr-TR" sz="2400" dirty="0" smtClean="0">
                <a:latin typeface="Arial" panose="020B0604020202020204" pitchFamily="34" charset="0"/>
                <a:ea typeface="Calibri" panose="020F0502020204030204" pitchFamily="34" charset="0"/>
                <a:cs typeface="Arial" panose="020B0604020202020204" pitchFamily="34" charset="0"/>
              </a:rPr>
              <a:t>Düzeltici Faaliyet </a:t>
            </a:r>
            <a:r>
              <a:rPr lang="tr-TR" sz="2400" dirty="0">
                <a:latin typeface="Arial" panose="020B0604020202020204" pitchFamily="34" charset="0"/>
                <a:ea typeface="Calibri" panose="020F0502020204030204" pitchFamily="34" charset="0"/>
                <a:cs typeface="Arial" panose="020B0604020202020204" pitchFamily="34" charset="0"/>
              </a:rPr>
              <a:t>ile ilgili yukarıdaki faaliyetlerin gerçekleştirildiğine dair kayıt tutulması </a:t>
            </a: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Zorunludur</a:t>
            </a:r>
            <a:r>
              <a:rPr lang="tr-TR" sz="2400" b="1" dirty="0">
                <a:latin typeface="Arial" panose="020B0604020202020204" pitchFamily="34" charset="0"/>
                <a:ea typeface="Calibri" panose="020F0502020204030204" pitchFamily="34" charset="0"/>
                <a:cs typeface="Arial" panose="020B0604020202020204" pitchFamily="34" charset="0"/>
              </a:rPr>
              <a:t>.</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7106" name="Picture 2" descr="faaliyet alan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3" y="2492896"/>
            <a:ext cx="5233527" cy="4254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197486"/>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856984"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10.3 Sürekli iyileştirme</a:t>
            </a:r>
          </a:p>
          <a:p>
            <a:r>
              <a:rPr lang="tr-TR" sz="2400" dirty="0" smtClean="0">
                <a:latin typeface="Arial" panose="020B0604020202020204" pitchFamily="34" charset="0"/>
                <a:cs typeface="Arial" panose="020B0604020202020204" pitchFamily="34" charset="0"/>
              </a:rPr>
              <a:t>Kuruluş, kalite yönetim sisteminin uygunluğunu, yeterliliğini ve etkinliğini sürekli iyileştirmelidir.</a:t>
            </a:r>
          </a:p>
          <a:p>
            <a:r>
              <a:rPr lang="tr-TR" sz="2400" dirty="0" smtClean="0">
                <a:latin typeface="Arial" panose="020B0604020202020204" pitchFamily="34" charset="0"/>
                <a:cs typeface="Arial" panose="020B0604020202020204" pitchFamily="34" charset="0"/>
              </a:rPr>
              <a:t>Kuruluş; analiz ve değerlendirmenin sonuçlarını, yönetimin gözden geçirmesi çıktılarını, sürekli iyileşmenin parçası olarak ihtiyaç ve fırsatların belirlenmesinin tayini için değerlendirmelidir.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8130" name="Picture 2" descr="düzeltici faaliyetler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304293"/>
            <a:ext cx="4572000" cy="457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s://i1.wp.com/www.erhanakkus.com.tr/wp-content/uploads/2014/05/2015-2019-stratejik-pl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4077072"/>
            <a:ext cx="4124082" cy="2799221"/>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259632" y="188640"/>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764704"/>
            <a:ext cx="8856984" cy="1569660"/>
          </a:xfrm>
          <a:prstGeom prst="rect">
            <a:avLst/>
          </a:prstGeom>
        </p:spPr>
        <p:txBody>
          <a:bodyPr wrap="square">
            <a:spAutoFit/>
          </a:bodyPr>
          <a:lstStyle/>
          <a:p>
            <a:pPr marL="342900" lvl="0" indent="-342900" algn="just">
              <a:spcAft>
                <a:spcPts val="0"/>
              </a:spcAft>
              <a:buClr>
                <a:srgbClr val="FF0000"/>
              </a:buClr>
              <a:buFont typeface="+mj-lt"/>
              <a:buAutoNum type="arabicPeriod"/>
              <a:tabLst>
                <a:tab pos="1270" algn="l"/>
              </a:tabLst>
            </a:pPr>
            <a:r>
              <a:rPr lang="tr-TR" sz="2400" dirty="0">
                <a:latin typeface="Arial" panose="020B0604020202020204" pitchFamily="34" charset="0"/>
                <a:cs typeface="Arial" panose="020B0604020202020204" pitchFamily="34" charset="0"/>
              </a:rPr>
              <a:t>Sürekli iyileştirme ile ilgili gerekli faaliyetleri yürüt,</a:t>
            </a:r>
          </a:p>
          <a:p>
            <a:pPr marL="342900" lvl="0" indent="-342900" algn="just">
              <a:spcAft>
                <a:spcPts val="0"/>
              </a:spcAft>
              <a:buClr>
                <a:srgbClr val="FF0000"/>
              </a:buClr>
              <a:buFont typeface="+mj-lt"/>
              <a:buAutoNum type="arabicPeriod"/>
              <a:tabLst>
                <a:tab pos="11430" algn="l"/>
              </a:tabLst>
            </a:pPr>
            <a:r>
              <a:rPr lang="tr-TR" sz="2400" dirty="0">
                <a:latin typeface="Arial" panose="020B0604020202020204" pitchFamily="34" charset="0"/>
                <a:cs typeface="Arial" panose="020B0604020202020204" pitchFamily="34" charset="0"/>
              </a:rPr>
              <a:t>KYS'nin uygunluğu ve et­kililiğini iyileştir,</a:t>
            </a:r>
          </a:p>
          <a:p>
            <a:pPr marL="342900" lvl="0" indent="-342900" algn="just">
              <a:spcAft>
                <a:spcPts val="0"/>
              </a:spcAft>
              <a:buClr>
                <a:srgbClr val="FF0000"/>
              </a:buClr>
              <a:buFont typeface="+mj-lt"/>
              <a:buAutoNum type="arabicPeriod"/>
              <a:tabLst>
                <a:tab pos="11430" algn="l"/>
              </a:tabLst>
            </a:pPr>
            <a:r>
              <a:rPr lang="tr-TR" sz="2400" dirty="0">
                <a:latin typeface="Arial" panose="020B0604020202020204" pitchFamily="34" charset="0"/>
                <a:cs typeface="Arial" panose="020B0604020202020204" pitchFamily="34" charset="0"/>
              </a:rPr>
              <a:t>İyileştirme çalışmalarında YGG sonuçları, değerlen­dirme ve analiz sonuç­larını dikkate al.</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331640" y="231355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86618" y="2775215"/>
            <a:ext cx="8784976" cy="1673022"/>
          </a:xfrm>
          <a:prstGeom prst="rect">
            <a:avLst/>
          </a:prstGeom>
        </p:spPr>
        <p:txBody>
          <a:bodyPr wrap="square">
            <a:spAutoFit/>
          </a:bodyPr>
          <a:lstStyle/>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Kuruluşun sürekli olarak şu alanda iyileştirme yapması beklenir.</a:t>
            </a:r>
          </a:p>
          <a:p>
            <a:pPr marL="342900" indent="-342900">
              <a:lnSpc>
                <a:spcPct val="107000"/>
              </a:lnSpc>
              <a:spcAft>
                <a:spcPts val="0"/>
              </a:spcAft>
              <a:buClr>
                <a:srgbClr val="FF0000"/>
              </a:buClr>
              <a:buFont typeface="Wingdings" panose="05000000000000000000" pitchFamily="2" charset="2"/>
              <a:buChar char="Ø"/>
            </a:pPr>
            <a:r>
              <a:rPr lang="tr-TR" sz="2400" dirty="0" smtClean="0">
                <a:latin typeface="Arial" panose="020B0604020202020204" pitchFamily="34" charset="0"/>
                <a:ea typeface="Calibri" panose="020F0502020204030204" pitchFamily="34" charset="0"/>
                <a:cs typeface="Arial" panose="020B0604020202020204" pitchFamily="34" charset="0"/>
              </a:rPr>
              <a:t>KYS'nin </a:t>
            </a:r>
            <a:r>
              <a:rPr lang="tr-TR" sz="2400" dirty="0">
                <a:latin typeface="Arial" panose="020B0604020202020204" pitchFamily="34" charset="0"/>
                <a:ea typeface="Calibri" panose="020F0502020204030204" pitchFamily="34" charset="0"/>
                <a:cs typeface="Arial" panose="020B0604020202020204" pitchFamily="34" charset="0"/>
              </a:rPr>
              <a:t>uygunluk ve etkililiğinin iyileştirilmesi,</a:t>
            </a:r>
          </a:p>
          <a:p>
            <a:pPr>
              <a:lnSpc>
                <a:spcPct val="107000"/>
              </a:lnSpc>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Kuruluş bu çalışmaları her bir prosesin içinde tanımlayacağı gibi ayrı bir proses olarak da tanımlayıp yürütebilir.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1819883"/>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3778452550"/>
              </p:ext>
            </p:extLst>
          </p:nvPr>
        </p:nvGraphicFramePr>
        <p:xfrm>
          <a:off x="0" y="836712"/>
          <a:ext cx="9144000" cy="3522156"/>
        </p:xfrm>
        <a:graphic>
          <a:graphicData uri="http://schemas.openxmlformats.org/drawingml/2006/table">
            <a:tbl>
              <a:tblPr firstRow="1" firstCol="1" bandRow="1">
                <a:tableStyleId>{5C22544A-7EE6-4342-B048-85BDC9FD1C3A}</a:tableStyleId>
              </a:tblPr>
              <a:tblGrid>
                <a:gridCol w="6710516"/>
                <a:gridCol w="2433484"/>
              </a:tblGrid>
              <a:tr h="0">
                <a:tc>
                  <a:txBody>
                    <a:bodyPr/>
                    <a:lstStyle/>
                    <a:p>
                      <a:pPr marL="0" indent="0">
                        <a:lnSpc>
                          <a:spcPct val="107000"/>
                        </a:lnSpc>
                        <a:spcAft>
                          <a:spcPts val="0"/>
                        </a:spcAft>
                      </a:pPr>
                      <a:r>
                        <a:rPr lang="tr-TR" sz="2400" dirty="0">
                          <a:solidFill>
                            <a:srgbClr val="FFFF00"/>
                          </a:solidFill>
                          <a:effectLst/>
                          <a:latin typeface="Arial" panose="020B0604020202020204" pitchFamily="34" charset="0"/>
                          <a:cs typeface="Arial" panose="020B0604020202020204" pitchFamily="34" charset="0"/>
                        </a:rPr>
                        <a:t>Zorunlu Dokümanlar</a:t>
                      </a:r>
                      <a:endParaRPr lang="tr-TR" sz="2400" dirty="0">
                        <a:solidFill>
                          <a:srgbClr val="FFFF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0" indent="20638">
                        <a:lnSpc>
                          <a:spcPct val="107000"/>
                        </a:lnSpc>
                        <a:spcAft>
                          <a:spcPts val="0"/>
                        </a:spcAft>
                      </a:pPr>
                      <a:r>
                        <a:rPr lang="tr-TR" sz="2400" dirty="0">
                          <a:solidFill>
                            <a:srgbClr val="FFFF00"/>
                          </a:solidFill>
                          <a:effectLst/>
                          <a:latin typeface="Arial" panose="020B0604020202020204" pitchFamily="34" charset="0"/>
                          <a:cs typeface="Arial" panose="020B0604020202020204" pitchFamily="34" charset="0"/>
                        </a:rPr>
                        <a:t>ISO 9001:2015 Madde</a:t>
                      </a:r>
                      <a:endParaRPr lang="tr-TR" sz="2400" dirty="0">
                        <a:solidFill>
                          <a:srgbClr val="FFFF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Kalite yönetim sisteminin kapsamı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4.3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KYS proseslerinin işletilmesini desteklemek için gerekli </a:t>
                      </a:r>
                      <a:r>
                        <a:rPr lang="tr-TR" sz="2400" dirty="0" err="1">
                          <a:effectLst/>
                          <a:latin typeface="Arial" panose="020B0604020202020204" pitchFamily="34" charset="0"/>
                          <a:cs typeface="Arial" panose="020B0604020202020204" pitchFamily="34" charset="0"/>
                        </a:rPr>
                        <a:t>dokümante</a:t>
                      </a:r>
                      <a:r>
                        <a:rPr lang="tr-TR" sz="2400" dirty="0">
                          <a:effectLst/>
                          <a:latin typeface="Arial" panose="020B0604020202020204" pitchFamily="34" charset="0"/>
                          <a:cs typeface="Arial" panose="020B0604020202020204" pitchFamily="34" charset="0"/>
                        </a:rPr>
                        <a:t> edilmiş bilgi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l">
                        <a:lnSpc>
                          <a:spcPct val="107000"/>
                        </a:lnSpc>
                        <a:spcAft>
                          <a:spcPts val="0"/>
                        </a:spcAft>
                      </a:pPr>
                      <a:r>
                        <a:rPr lang="tr-TR" sz="2400" dirty="0" smtClean="0">
                          <a:effectLst/>
                          <a:latin typeface="Arial" panose="020B0604020202020204" pitchFamily="34" charset="0"/>
                          <a:cs typeface="Arial" panose="020B0604020202020204" pitchFamily="34" charset="0"/>
                        </a:rPr>
                        <a:t>Madde </a:t>
                      </a:r>
                      <a:r>
                        <a:rPr lang="tr-TR" sz="2400" dirty="0">
                          <a:effectLst/>
                          <a:latin typeface="Arial" panose="020B0604020202020204" pitchFamily="34" charset="0"/>
                          <a:cs typeface="Arial" panose="020B0604020202020204" pitchFamily="34" charset="0"/>
                        </a:rPr>
                        <a:t>4.4</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Kalite politikası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5.2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Kalite hedefleri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6.2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KYS'nin etkili işletilmesi için gerekli </a:t>
                      </a:r>
                      <a:r>
                        <a:rPr lang="tr-TR" sz="2400" dirty="0" err="1">
                          <a:effectLst/>
                          <a:latin typeface="Arial" panose="020B0604020202020204" pitchFamily="34" charset="0"/>
                          <a:cs typeface="Arial" panose="020B0604020202020204" pitchFamily="34" charset="0"/>
                        </a:rPr>
                        <a:t>dokümante</a:t>
                      </a:r>
                      <a:r>
                        <a:rPr lang="tr-TR" sz="2400" dirty="0">
                          <a:effectLst/>
                          <a:latin typeface="Arial" panose="020B0604020202020204" pitchFamily="34" charset="0"/>
                          <a:cs typeface="Arial" panose="020B0604020202020204" pitchFamily="34" charset="0"/>
                        </a:rPr>
                        <a:t> edilmiş bilgi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7.5</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4" name="Rectangle 1"/>
          <p:cNvSpPr>
            <a:spLocks noChangeArrowheads="1"/>
          </p:cNvSpPr>
          <p:nvPr/>
        </p:nvSpPr>
        <p:spPr bwMode="auto">
          <a:xfrm>
            <a:off x="179512" y="260648"/>
            <a:ext cx="770485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tabLst/>
            </a:pPr>
            <a:r>
              <a:rPr kumimoji="0" lang="tr-TR" altLang="tr-TR" sz="2400" b="1" i="0" u="none" strike="noStrike" cap="none" normalizeH="0" baseline="0" dirty="0" smtClean="0">
                <a:ln>
                  <a:noFill/>
                </a:ln>
                <a:solidFill>
                  <a:srgbClr val="FF0000"/>
                </a:solidFill>
                <a:effectLst/>
                <a:cs typeface="Arial" panose="020B0604020202020204" pitchFamily="34" charset="0"/>
              </a:rPr>
              <a:t>H</a:t>
            </a:r>
            <a:r>
              <a:rPr kumimoji="0" lang="tr-TR" altLang="tr-TR" sz="2400" b="1" i="0" u="none" strike="noStrike" cap="none" normalizeH="0" baseline="0" dirty="0" smtClean="0" bmk="">
                <a:ln>
                  <a:noFill/>
                </a:ln>
                <a:solidFill>
                  <a:srgbClr val="FF0000"/>
                </a:solidFill>
                <a:effectLst/>
                <a:cs typeface="Arial" panose="020B0604020202020204" pitchFamily="34" charset="0"/>
              </a:rPr>
              <a:t>angi Dokümanlar Zorunlu Olarak İstenmektedir?</a:t>
            </a:r>
            <a:endParaRPr kumimoji="0" lang="tr-TR" altLang="tr-TR" sz="2400" b="0" i="0" u="none" strike="noStrike" cap="none" normalizeH="0" baseline="0" dirty="0" smtClean="0">
              <a:ln>
                <a:noFill/>
              </a:ln>
              <a:solidFill>
                <a:srgbClr val="FF0000"/>
              </a:solidFill>
              <a:effectLst/>
              <a:cs typeface="Arial" panose="020B0604020202020204" pitchFamily="34" charset="0"/>
            </a:endParaRPr>
          </a:p>
        </p:txBody>
      </p:sp>
      <p:pic>
        <p:nvPicPr>
          <p:cNvPr id="2051" name="Picture 3" descr="http://www.ozbosan.com.tr/Admin/Uploads/39936125-2d98-4800-8f4f-b40e3d1b2438dokumantasy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93096"/>
            <a:ext cx="9144000" cy="2564904"/>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32350486"/>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16632"/>
            <a:ext cx="7344816" cy="458780"/>
          </a:xfrm>
          <a:prstGeom prst="rect">
            <a:avLst/>
          </a:prstGeom>
        </p:spPr>
        <p:txBody>
          <a:bodyPr wrap="square">
            <a:spAutoFit/>
          </a:bodyPr>
          <a:lstStyle/>
          <a:p>
            <a:pPr lvl="0">
              <a:lnSpc>
                <a:spcPct val="107000"/>
              </a:lnSpc>
              <a:spcAft>
                <a:spcPts val="0"/>
              </a:spcAft>
            </a:pPr>
            <a:r>
              <a:rPr lang="tr-TR" sz="2400" b="1" dirty="0">
                <a:solidFill>
                  <a:srgbClr val="FF0000"/>
                </a:solidFill>
                <a:latin typeface="Arial" panose="020B0604020202020204" pitchFamily="34" charset="0"/>
                <a:ea typeface="Calibri" panose="020F0502020204030204" pitchFamily="34" charset="0"/>
                <a:cs typeface="Arial" panose="020B0604020202020204" pitchFamily="34" charset="0"/>
              </a:rPr>
              <a:t>Hangi Kayıtlar Zorunlu Olarak İstenmektedir?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graphicFrame>
        <p:nvGraphicFramePr>
          <p:cNvPr id="3" name="Tablo 2"/>
          <p:cNvGraphicFramePr>
            <a:graphicFrameLocks noGrp="1"/>
          </p:cNvGraphicFramePr>
          <p:nvPr>
            <p:extLst>
              <p:ext uri="{D42A27DB-BD31-4B8C-83A1-F6EECF244321}">
                <p14:modId xmlns:p14="http://schemas.microsoft.com/office/powerpoint/2010/main" val="1734029795"/>
              </p:ext>
            </p:extLst>
          </p:nvPr>
        </p:nvGraphicFramePr>
        <p:xfrm>
          <a:off x="107504" y="575413"/>
          <a:ext cx="8856984" cy="6360167"/>
        </p:xfrm>
        <a:graphic>
          <a:graphicData uri="http://schemas.openxmlformats.org/drawingml/2006/table">
            <a:tbl>
              <a:tblPr firstRow="1" firstCol="1" bandRow="1">
                <a:tableStyleId>{5C22544A-7EE6-4342-B048-85BDC9FD1C3A}</a:tableStyleId>
              </a:tblPr>
              <a:tblGrid>
                <a:gridCol w="6149719"/>
                <a:gridCol w="2707265"/>
              </a:tblGrid>
              <a:tr h="699752">
                <a:tc>
                  <a:txBody>
                    <a:bodyPr/>
                    <a:lstStyle/>
                    <a:p>
                      <a:pPr marL="180340">
                        <a:lnSpc>
                          <a:spcPct val="107000"/>
                        </a:lnSpc>
                        <a:spcAft>
                          <a:spcPts val="0"/>
                        </a:spcAft>
                      </a:pPr>
                      <a:r>
                        <a:rPr lang="tr-TR" sz="2400" dirty="0">
                          <a:solidFill>
                            <a:srgbClr val="FFFF00"/>
                          </a:solidFill>
                          <a:effectLst/>
                          <a:latin typeface="Arial" panose="020B0604020202020204" pitchFamily="34" charset="0"/>
                          <a:cs typeface="Arial" panose="020B0604020202020204" pitchFamily="34" charset="0"/>
                        </a:rPr>
                        <a:t>Zorunlu Kayıtlar</a:t>
                      </a:r>
                      <a:endParaRPr lang="tr-TR" sz="2400" dirty="0">
                        <a:solidFill>
                          <a:srgbClr val="FFFF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marL="180340" indent="-158750">
                        <a:lnSpc>
                          <a:spcPct val="107000"/>
                        </a:lnSpc>
                        <a:spcAft>
                          <a:spcPts val="0"/>
                        </a:spcAft>
                      </a:pPr>
                      <a:r>
                        <a:rPr lang="tr-TR" sz="2400" dirty="0">
                          <a:solidFill>
                            <a:srgbClr val="FFFF00"/>
                          </a:solidFill>
                          <a:effectLst/>
                          <a:latin typeface="Arial" panose="020B0604020202020204" pitchFamily="34" charset="0"/>
                          <a:cs typeface="Arial" panose="020B0604020202020204" pitchFamily="34" charset="0"/>
                        </a:rPr>
                        <a:t>ISO 9001:2015 Madde</a:t>
                      </a:r>
                      <a:endParaRPr lang="tr-TR" sz="2400" dirty="0">
                        <a:solidFill>
                          <a:srgbClr val="FFFF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06282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KYS proseslerinin planlandığı şekilde yürütüldüğünü güvence altına alacak </a:t>
                      </a:r>
                      <a:r>
                        <a:rPr lang="tr-TR" sz="2400" dirty="0" err="1">
                          <a:effectLst/>
                          <a:latin typeface="Arial" panose="020B0604020202020204" pitchFamily="34" charset="0"/>
                          <a:cs typeface="Arial" panose="020B0604020202020204" pitchFamily="34" charset="0"/>
                        </a:rPr>
                        <a:t>dokümante</a:t>
                      </a:r>
                      <a:r>
                        <a:rPr lang="tr-TR" sz="2400" dirty="0">
                          <a:effectLst/>
                          <a:latin typeface="Arial" panose="020B0604020202020204" pitchFamily="34" charset="0"/>
                          <a:cs typeface="Arial" panose="020B0604020202020204" pitchFamily="34" charset="0"/>
                        </a:rPr>
                        <a:t> edilmiş bilgi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Madde 4.4</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699752">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İzleme ve ölçme kaynaklarının bakım ve kalibrasyon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7.1.5.1</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425896">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İzleme ve ölçme kaynaklarının kalibrasyonunda kullanılan temel referans (eğer herhangi bir ulusal veya uluslararası standart yoksa)</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7.1.5.2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36680">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Yetkinlik kayıtları</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7.2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881259">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Ürün ve hizmet şartlarını gözden geçirme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smtClean="0">
                          <a:effectLst/>
                          <a:latin typeface="Arial" panose="020B0604020202020204" pitchFamily="34" charset="0"/>
                          <a:cs typeface="Arial" panose="020B0604020202020204" pitchFamily="34" charset="0"/>
                        </a:rPr>
                        <a:t>Madde 8.2.3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699752">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Ürün ve hizmetle ilgili yeni şartlara ait kayıtlar</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8.2.3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4" name="Dikdörtgen 3"/>
          <p:cNvSpPr/>
          <p:nvPr/>
        </p:nvSpPr>
        <p:spPr>
          <a:xfrm>
            <a:off x="6156176" y="6601007"/>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41805418"/>
      </p:ext>
    </p:ext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3"/>
          <p:cNvGraphicFramePr>
            <a:graphicFrameLocks noGrp="1"/>
          </p:cNvGraphicFramePr>
          <p:nvPr>
            <p:extLst>
              <p:ext uri="{D42A27DB-BD31-4B8C-83A1-F6EECF244321}">
                <p14:modId xmlns:p14="http://schemas.microsoft.com/office/powerpoint/2010/main" val="613861884"/>
              </p:ext>
            </p:extLst>
          </p:nvPr>
        </p:nvGraphicFramePr>
        <p:xfrm>
          <a:off x="0" y="56102"/>
          <a:ext cx="9144000" cy="7044311"/>
        </p:xfrm>
        <a:graphic>
          <a:graphicData uri="http://schemas.openxmlformats.org/drawingml/2006/table">
            <a:tbl>
              <a:tblPr firstRow="1" firstCol="1" bandRow="1">
                <a:tableStyleId>{5C22544A-7EE6-4342-B048-85BDC9FD1C3A}</a:tableStyleId>
              </a:tblPr>
              <a:tblGrid>
                <a:gridCol w="7154035"/>
                <a:gridCol w="1989965"/>
              </a:tblGrid>
              <a:tr h="72162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Tasarım ve geliştirme gereksinimlerinin karşılandığına dair kayıtlar</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8.3.2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4720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Tasarım ve geliştirme girdi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8.3.3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4720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Tasarım ve geliştirme kontrol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8.3.4</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34720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Tasarım ve geliştirme çıktı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8.3.5</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470465">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Gözden geçirme, değişikliklerin yapılma onayı ve gerekli faaliyetlerin uygulanmasını da içerecek şekilde tasarım ve geliştirmeye ilişkin değişiklikler</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8.3.6</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470465">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Dış tedarikçilerin değerlendirilmesi, seçilmesi, performansının izlenmesi ve tekrar değerlendirilmesi kayıtları ve bu faaliyetlerden kaynaklı tüm faaliyetler</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8.4.1</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72162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İzlenebilirlik bir şart olduğunda çıktıların tekil tanımlanması ile ilgili deliller</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a:t>
                      </a:r>
                      <a:r>
                        <a:rPr lang="tr-TR" sz="2400" dirty="0" smtClean="0">
                          <a:effectLst/>
                          <a:latin typeface="Arial" panose="020B0604020202020204" pitchFamily="34" charset="0"/>
                          <a:cs typeface="Arial" panose="020B0604020202020204" pitchFamily="34" charset="0"/>
                        </a:rPr>
                        <a:t>8.5.1-8.5.2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096045">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Müşteri veya dış tedarikçiye ait mülkün kaybolması, hasar görmesi ve kullanıma uygun olmaması ve mülk sahibi ile iletişim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8.5.3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3" name="Dikdörtgen 2"/>
          <p:cNvSpPr/>
          <p:nvPr/>
        </p:nvSpPr>
        <p:spPr>
          <a:xfrm>
            <a:off x="6082110" y="6881567"/>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86315793"/>
      </p:ext>
    </p:ext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o 1"/>
          <p:cNvGraphicFramePr>
            <a:graphicFrameLocks noGrp="1"/>
          </p:cNvGraphicFramePr>
          <p:nvPr>
            <p:extLst>
              <p:ext uri="{D42A27DB-BD31-4B8C-83A1-F6EECF244321}">
                <p14:modId xmlns:p14="http://schemas.microsoft.com/office/powerpoint/2010/main" val="3368774067"/>
              </p:ext>
            </p:extLst>
          </p:nvPr>
        </p:nvGraphicFramePr>
        <p:xfrm>
          <a:off x="0" y="-1"/>
          <a:ext cx="9144000" cy="6858001"/>
        </p:xfrm>
        <a:graphic>
          <a:graphicData uri="http://schemas.openxmlformats.org/drawingml/2006/table">
            <a:tbl>
              <a:tblPr firstRow="1" firstCol="1" bandRow="1">
                <a:tableStyleId>{5C22544A-7EE6-4342-B048-85BDC9FD1C3A}</a:tableStyleId>
              </a:tblPr>
              <a:tblGrid>
                <a:gridCol w="6349004"/>
                <a:gridCol w="2794996"/>
              </a:tblGrid>
              <a:tr h="128587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Üretim ve hizmet gerçekleştirme değişiklik, değişikliğe onay veren kişi ve gerekli faaliyetlere ilişkin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Madde 8.5.6</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285874">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Üretim ve hizmetin müşteriye şevki için uygunluk, kabul kriterleri ve onay veren kişinin izlenebilirlik kayıtları</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Madde 8.6</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1714499">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Uygunsuzluk</a:t>
                      </a:r>
                      <a:r>
                        <a:rPr lang="tr-TR" sz="2400">
                          <a:effectLst/>
                          <a:latin typeface="Arial" panose="020B0604020202020204" pitchFamily="34" charset="0"/>
                          <a:cs typeface="Arial" panose="020B0604020202020204" pitchFamily="34" charset="0"/>
                        </a:rPr>
                        <a:t>, </a:t>
                      </a:r>
                      <a:r>
                        <a:rPr lang="tr-TR" sz="2400" smtClean="0">
                          <a:effectLst/>
                          <a:latin typeface="Arial" panose="020B0604020202020204" pitchFamily="34" charset="0"/>
                          <a:cs typeface="Arial" panose="020B0604020202020204" pitchFamily="34" charset="0"/>
                        </a:rPr>
                        <a:t>yapılan </a:t>
                      </a:r>
                      <a:r>
                        <a:rPr lang="tr-TR" sz="2400" dirty="0">
                          <a:effectLst/>
                          <a:latin typeface="Arial" panose="020B0604020202020204" pitchFamily="34" charset="0"/>
                          <a:cs typeface="Arial" panose="020B0604020202020204" pitchFamily="34" charset="0"/>
                        </a:rPr>
                        <a:t>faaliyet, mutabakatla varılan karar, uygunsuzlukla ilgili faaliyete karar veren kişinin belirlenmesine ilişkin kayıt</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8.7</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428626">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KYS'nin performans bilgilerinin izlenmesi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9.1.1</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428626">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İç tetkik programı ve sonuçları</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9.2.2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428626">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Yönetim gözden geçirme kayıtları</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9.3.3</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857250">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Uygunsuzluğun yapısı ve bununla ilgili kararların delilleri</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10.2.2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r h="428626">
                <a:tc>
                  <a:txBody>
                    <a:bodyPr/>
                    <a:lstStyle/>
                    <a:p>
                      <a:pPr>
                        <a:lnSpc>
                          <a:spcPct val="107000"/>
                        </a:lnSpc>
                        <a:spcAft>
                          <a:spcPts val="0"/>
                        </a:spcAft>
                      </a:pPr>
                      <a:r>
                        <a:rPr lang="tr-TR" sz="2400">
                          <a:effectLst/>
                          <a:latin typeface="Arial" panose="020B0604020202020204" pitchFamily="34" charset="0"/>
                          <a:cs typeface="Arial" panose="020B0604020202020204" pitchFamily="34" charset="0"/>
                        </a:rPr>
                        <a:t>Düzeltici faaliyetlerin sonuçları</a:t>
                      </a:r>
                      <a:endParaRPr lang="tr-TR" sz="2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tr-TR" sz="2400" dirty="0">
                          <a:effectLst/>
                          <a:latin typeface="Arial" panose="020B0604020202020204" pitchFamily="34" charset="0"/>
                          <a:cs typeface="Arial" panose="020B0604020202020204" pitchFamily="34" charset="0"/>
                        </a:rPr>
                        <a:t>Madde 10.2.2</a:t>
                      </a:r>
                      <a:endParaRPr lang="tr-TR" sz="2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r>
            </a:tbl>
          </a:graphicData>
        </a:graphic>
      </p:graphicFrame>
      <p:sp>
        <p:nvSpPr>
          <p:cNvPr id="3" name="Dikdörtgen 2"/>
          <p:cNvSpPr/>
          <p:nvPr/>
        </p:nvSpPr>
        <p:spPr>
          <a:xfrm>
            <a:off x="6047656" y="6700399"/>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3112083"/>
      </p:ext>
    </p:ext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Öğretmenlere Müjde! 100 Bin Öğretmen Ataması Yapılabili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492896"/>
            <a:ext cx="8022944" cy="4383397"/>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Metin kutusu 1"/>
          <p:cNvSpPr txBox="1"/>
          <p:nvPr/>
        </p:nvSpPr>
        <p:spPr>
          <a:xfrm>
            <a:off x="395536" y="188640"/>
            <a:ext cx="8640960" cy="2308324"/>
          </a:xfrm>
          <a:prstGeom prst="rect">
            <a:avLst/>
          </a:prstGeom>
          <a:noFill/>
        </p:spPr>
        <p:txBody>
          <a:bodyPr wrap="square" rtlCol="0">
            <a:spAutoFit/>
          </a:bodyPr>
          <a:lstStyle/>
          <a:p>
            <a:pPr algn="ctr">
              <a:lnSpc>
                <a:spcPct val="150000"/>
              </a:lnSpc>
            </a:pPr>
            <a:r>
              <a:rPr lang="tr-TR" sz="2400" b="1" dirty="0" smtClean="0">
                <a:solidFill>
                  <a:srgbClr val="FF0000"/>
                </a:solidFill>
                <a:latin typeface="Arial" panose="020B0604020202020204" pitchFamily="34" charset="0"/>
                <a:cs typeface="Arial" panose="020B0604020202020204" pitchFamily="34" charset="0"/>
              </a:rPr>
              <a:t>SUNUMU ETKİN BİR ŞEKİLDE DİNLEYİP İNTERAKTİF/ETKİLEŞİMLİ BİR EĞİTİM ORTAMINA YARDIMCI OLDUĞUNUZ İÇİN TEŞEKKÜR EDERİM</a:t>
            </a:r>
          </a:p>
          <a:p>
            <a:pPr algn="ctr">
              <a:lnSpc>
                <a:spcPct val="150000"/>
              </a:lnSpc>
            </a:pPr>
            <a:r>
              <a:rPr lang="tr-TR" sz="2400" b="1" dirty="0" smtClean="0">
                <a:solidFill>
                  <a:srgbClr val="00B050"/>
                </a:solidFill>
                <a:latin typeface="Arial" panose="020B0604020202020204" pitchFamily="34" charset="0"/>
                <a:cs typeface="Arial" panose="020B0604020202020204" pitchFamily="34" charset="0"/>
              </a:rPr>
              <a:t>EĞİTMEN:</a:t>
            </a:r>
            <a:r>
              <a:rPr lang="tr-TR" sz="2400" b="1" dirty="0" smtClean="0">
                <a:solidFill>
                  <a:srgbClr val="FF0000"/>
                </a:solidFill>
                <a:latin typeface="Arial" panose="020B0604020202020204" pitchFamily="34" charset="0"/>
                <a:cs typeface="Arial" panose="020B0604020202020204" pitchFamily="34" charset="0"/>
              </a:rPr>
              <a:t> MUZAFFER CANTÜRK</a:t>
            </a:r>
            <a:endParaRPr lang="tr-TR" sz="2400" b="1" dirty="0">
              <a:solidFill>
                <a:srgbClr val="FF0000"/>
              </a:solidFill>
              <a:latin typeface="Arial" panose="020B0604020202020204" pitchFamily="34" charset="0"/>
              <a:cs typeface="Arial" panose="020B0604020202020204" pitchFamily="34" charset="0"/>
            </a:endParaRPr>
          </a:p>
        </p:txBody>
      </p:sp>
      <p:pic>
        <p:nvPicPr>
          <p:cNvPr id="6" name="Picture 2" descr="Giriş Yapınız"/>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04048" y="2902058"/>
            <a:ext cx="1316699" cy="13482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Serhat Kalkınma Ajansı - Organize Sanayi Bölgeler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4811" y="3085965"/>
            <a:ext cx="2728301" cy="980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3584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335748"/>
            <a:ext cx="7343775" cy="6496050"/>
          </a:xfrm>
          <a:prstGeom prst="rect">
            <a:avLst/>
          </a:prstGeom>
        </p:spPr>
      </p:pic>
      <p:sp>
        <p:nvSpPr>
          <p:cNvPr id="6" name="Dikdörtgen 5"/>
          <p:cNvSpPr/>
          <p:nvPr/>
        </p:nvSpPr>
        <p:spPr>
          <a:xfrm>
            <a:off x="832508" y="0"/>
            <a:ext cx="7376699" cy="461665"/>
          </a:xfrm>
          <a:prstGeom prst="rect">
            <a:avLst/>
          </a:prstGeom>
        </p:spPr>
        <p:txBody>
          <a:bodyPr wrap="none">
            <a:spAutoFit/>
          </a:bodyPr>
          <a:lstStyle/>
          <a:p>
            <a:r>
              <a:rPr lang="en-US" sz="240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MÜKEMMELL</a:t>
            </a:r>
            <a:r>
              <a:rPr lang="tr-TR" sz="240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İ</a:t>
            </a:r>
            <a:r>
              <a:rPr lang="en-US" sz="240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Ğ</a:t>
            </a:r>
            <a:r>
              <a:rPr lang="tr-TR" sz="240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İ</a:t>
            </a:r>
            <a:r>
              <a:rPr lang="en-US" sz="2400" spc="-21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 </a:t>
            </a:r>
            <a:r>
              <a:rPr lang="en-US" sz="2400"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ALIŞKANLIĞA</a:t>
            </a:r>
            <a:r>
              <a:rPr lang="en-US" sz="2400" spc="-205"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 </a:t>
            </a:r>
            <a:r>
              <a:rPr lang="en-US" sz="2400" spc="-5" dirty="0" smtClean="0">
                <a:solidFill>
                  <a:srgbClr val="FF0000"/>
                </a:solidFill>
                <a:latin typeface="Arial Black" panose="020B0A04020102020204" pitchFamily="34" charset="0"/>
                <a:ea typeface="Calibri" panose="020F0502020204030204" pitchFamily="34" charset="0"/>
                <a:cs typeface="Times New Roman" panose="02020603050405020304" pitchFamily="18" charset="0"/>
              </a:rPr>
              <a:t>DÖNÜŞTÜR</a:t>
            </a:r>
            <a:endParaRPr lang="tr-TR" sz="2400" dirty="0">
              <a:solidFill>
                <a:srgbClr val="FF0000"/>
              </a:solidFill>
              <a:latin typeface="Arial Black" panose="020B0A04020102020204" pitchFamily="34" charset="0"/>
            </a:endParaRPr>
          </a:p>
        </p:txBody>
      </p:sp>
      <p:pic>
        <p:nvPicPr>
          <p:cNvPr id="7" name="Resim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7904" y="2420888"/>
            <a:ext cx="2186397" cy="2088232"/>
          </a:xfrm>
          <a:prstGeom prst="rect">
            <a:avLst/>
          </a:prstGeom>
        </p:spPr>
      </p:pic>
      <p:sp>
        <p:nvSpPr>
          <p:cNvPr id="9" name="Metin kutusu 8"/>
          <p:cNvSpPr txBox="1"/>
          <p:nvPr/>
        </p:nvSpPr>
        <p:spPr>
          <a:xfrm>
            <a:off x="107504" y="96858"/>
            <a:ext cx="691023" cy="6674969"/>
          </a:xfrm>
          <a:prstGeom prst="rect">
            <a:avLst/>
          </a:prstGeom>
          <a:noFill/>
        </p:spPr>
        <p:txBody>
          <a:bodyPr vert="wordArtVert" wrap="none" rtlCol="0">
            <a:spAutoFit/>
          </a:bodyPr>
          <a:lstStyle/>
          <a:p>
            <a:r>
              <a:rPr lang="tr-TR" sz="2400" dirty="0" smtClean="0">
                <a:solidFill>
                  <a:srgbClr val="FF0000"/>
                </a:solidFill>
                <a:latin typeface="Arial Black" panose="020B0A04020102020204" pitchFamily="34" charset="0"/>
              </a:rPr>
              <a:t>ISO </a:t>
            </a:r>
            <a:r>
              <a:rPr lang="tr-TR" sz="2400" dirty="0" smtClean="0">
                <a:solidFill>
                  <a:srgbClr val="002060"/>
                </a:solidFill>
                <a:latin typeface="Arial Black" panose="020B0A04020102020204" pitchFamily="34" charset="0"/>
              </a:rPr>
              <a:t>9001</a:t>
            </a:r>
            <a:r>
              <a:rPr lang="tr-TR" sz="2400" dirty="0" smtClean="0">
                <a:solidFill>
                  <a:srgbClr val="FF0000"/>
                </a:solidFill>
                <a:latin typeface="Arial Black" panose="020B0A04020102020204" pitchFamily="34" charset="0"/>
              </a:rPr>
              <a:t>:2015</a:t>
            </a:r>
            <a:endParaRPr lang="tr-TR" sz="2400" dirty="0">
              <a:solidFill>
                <a:srgbClr val="FF0000"/>
              </a:solidFill>
              <a:latin typeface="Arial Black" panose="020B0A04020102020204" pitchFamily="34" charset="0"/>
            </a:endParaRPr>
          </a:p>
        </p:txBody>
      </p:sp>
      <p:sp>
        <p:nvSpPr>
          <p:cNvPr id="10" name="Metin kutusu 9"/>
          <p:cNvSpPr txBox="1"/>
          <p:nvPr/>
        </p:nvSpPr>
        <p:spPr>
          <a:xfrm>
            <a:off x="8368903" y="25533"/>
            <a:ext cx="669927" cy="6868290"/>
          </a:xfrm>
          <a:prstGeom prst="rect">
            <a:avLst/>
          </a:prstGeom>
          <a:noFill/>
        </p:spPr>
        <p:txBody>
          <a:bodyPr vert="wordArtVert" wrap="none" rtlCol="0">
            <a:spAutoFit/>
          </a:bodyPr>
          <a:lstStyle/>
          <a:p>
            <a:r>
              <a:rPr lang="tr-TR" sz="2300" dirty="0" smtClean="0">
                <a:solidFill>
                  <a:srgbClr val="FF0000"/>
                </a:solidFill>
                <a:latin typeface="Arial Black" panose="020B0A04020102020204" pitchFamily="34" charset="0"/>
              </a:rPr>
              <a:t>YÖNETİM</a:t>
            </a:r>
            <a:r>
              <a:rPr lang="tr-TR" sz="2300" dirty="0" smtClean="0">
                <a:solidFill>
                  <a:srgbClr val="002060"/>
                </a:solidFill>
                <a:latin typeface="Arial Black" panose="020B0A04020102020204" pitchFamily="34" charset="0"/>
              </a:rPr>
              <a:t>SİSTEMİ</a:t>
            </a:r>
            <a:endParaRPr lang="tr-TR" sz="2300" dirty="0">
              <a:solidFill>
                <a:srgbClr val="002060"/>
              </a:solidFill>
              <a:latin typeface="Arial Black" panose="020B0A04020102020204" pitchFamily="34" charset="0"/>
            </a:endParaRPr>
          </a:p>
        </p:txBody>
      </p:sp>
      <p:sp>
        <p:nvSpPr>
          <p:cNvPr id="12" name="Dikdörtgen 11"/>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747159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2" name="Picture 6" descr="http://docplayer.biz.tr/docs-images/61/46139036/images/6-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2" y="2636912"/>
            <a:ext cx="9138777" cy="4253745"/>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10114" y="41760"/>
            <a:ext cx="8928992" cy="2677656"/>
          </a:xfrm>
          <a:prstGeom prst="rect">
            <a:avLst/>
          </a:prstGeom>
        </p:spPr>
        <p:txBody>
          <a:bodyPr wrap="square">
            <a:spAutoFit/>
          </a:bodyPr>
          <a:lstStyle/>
          <a:p>
            <a:pPr algn="just"/>
            <a:r>
              <a:rPr lang="tr-TR" sz="2400" b="1" dirty="0">
                <a:solidFill>
                  <a:srgbClr val="FF0000"/>
                </a:solidFill>
                <a:latin typeface="Arial" panose="020B0604020202020204" pitchFamily="34" charset="0"/>
                <a:cs typeface="Arial" panose="020B0604020202020204" pitchFamily="34" charset="0"/>
              </a:rPr>
              <a:t>4 Kuruluşun bağlamı</a:t>
            </a:r>
          </a:p>
          <a:p>
            <a:pPr algn="just"/>
            <a:r>
              <a:rPr lang="tr-TR" sz="2400" b="1" dirty="0" smtClean="0">
                <a:solidFill>
                  <a:srgbClr val="FF0000"/>
                </a:solidFill>
                <a:latin typeface="Arial" panose="020B0604020202020204" pitchFamily="34" charset="0"/>
                <a:cs typeface="Arial" panose="020B0604020202020204" pitchFamily="34" charset="0"/>
              </a:rPr>
              <a:t>4.1 Kuruluş ve bağlamının anlaşılması</a:t>
            </a:r>
          </a:p>
          <a:p>
            <a:pPr algn="just"/>
            <a:r>
              <a:rPr lang="tr-TR" sz="2400" dirty="0" smtClean="0">
                <a:latin typeface="Arial" panose="020B0604020202020204" pitchFamily="34" charset="0"/>
                <a:cs typeface="Arial" panose="020B0604020202020204" pitchFamily="34" charset="0"/>
              </a:rPr>
              <a:t>Kuruluş, amacı ve stratejik yönü ile ilgili olan ve kalite yönetim sistemlerinin amaçlanan sonucuna/sonuçlarına ulaşabilme yeteneğini etkileyen, iç ve dış hususları tayin etmelidir.</a:t>
            </a:r>
          </a:p>
          <a:p>
            <a:pPr algn="just"/>
            <a:r>
              <a:rPr lang="tr-TR" sz="2400" dirty="0" smtClean="0">
                <a:latin typeface="Arial" panose="020B0604020202020204" pitchFamily="34" charset="0"/>
                <a:cs typeface="Arial" panose="020B0604020202020204" pitchFamily="34" charset="0"/>
              </a:rPr>
              <a:t>Kuruluş bu iç ve dış hususlarla ilgili bilgiyi izlemeli ve gözden geçirmelidir.</a:t>
            </a: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https://i0.wp.com/sertifikapusulam.com/wp-content/uploads/2017/02/ISO-9001-2015-%C3%96ne-%C3%87%C4%B1kar%C4%B1lm%C4%B1%C5%9F-G%C3%B6rsel2.jpg?resize=590%2C430&amp;ssl=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68960"/>
            <a:ext cx="9144000" cy="3789040"/>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116632"/>
            <a:ext cx="8928992" cy="3046988"/>
          </a:xfrm>
          <a:prstGeom prst="rect">
            <a:avLst/>
          </a:prstGeom>
        </p:spPr>
        <p:txBody>
          <a:bodyPr wrap="square">
            <a:spAutoFit/>
          </a:bodyPr>
          <a:lstStyle/>
          <a:p>
            <a:pPr algn="just"/>
            <a:r>
              <a:rPr lang="tr-TR" sz="2400" b="1" dirty="0" smtClean="0">
                <a:solidFill>
                  <a:srgbClr val="FF0000"/>
                </a:solidFill>
                <a:latin typeface="Arial" panose="020B0604020202020204" pitchFamily="34" charset="0"/>
                <a:cs typeface="Arial" panose="020B0604020202020204" pitchFamily="34" charset="0"/>
              </a:rPr>
              <a:t>4.1 Kuruluş ve bağlamının anlaşılması</a:t>
            </a:r>
          </a:p>
          <a:p>
            <a:pPr algn="just"/>
            <a:r>
              <a:rPr lang="tr-TR" sz="2400" b="1" dirty="0" smtClean="0">
                <a:solidFill>
                  <a:srgbClr val="C00000"/>
                </a:solidFill>
              </a:rPr>
              <a:t>Not 1</a:t>
            </a:r>
            <a:r>
              <a:rPr lang="tr-TR" sz="2400" b="1" dirty="0" smtClean="0"/>
              <a:t> – </a:t>
            </a:r>
            <a:r>
              <a:rPr lang="tr-TR" sz="2400" dirty="0" smtClean="0"/>
              <a:t>İç ve dış hususlar değerlendirme için olumlu veya olumsuz etkenleri içerebilir.</a:t>
            </a:r>
          </a:p>
          <a:p>
            <a:pPr algn="just"/>
            <a:r>
              <a:rPr lang="tr-TR" sz="2400" b="1" dirty="0" smtClean="0">
                <a:solidFill>
                  <a:srgbClr val="C00000"/>
                </a:solidFill>
              </a:rPr>
              <a:t>Not 2</a:t>
            </a:r>
            <a:r>
              <a:rPr lang="tr-TR" sz="2400" b="1" dirty="0" smtClean="0"/>
              <a:t> – </a:t>
            </a:r>
            <a:r>
              <a:rPr lang="tr-TR" sz="2400" dirty="0" smtClean="0"/>
              <a:t>Dış bağlamı anlamak; yasal, teknolojik, rekabetçi, pazar, kültürel, sosyal ve ekonomik çevrelerden kaynaklanan hususların değerlendirilmesi ile yapılabilir.</a:t>
            </a:r>
          </a:p>
          <a:p>
            <a:pPr algn="just"/>
            <a:r>
              <a:rPr lang="tr-TR" sz="2400" b="1" dirty="0" smtClean="0">
                <a:solidFill>
                  <a:srgbClr val="C00000"/>
                </a:solidFill>
              </a:rPr>
              <a:t>Not 3</a:t>
            </a:r>
            <a:r>
              <a:rPr lang="tr-TR" sz="2400" b="1" dirty="0" smtClean="0"/>
              <a:t> – </a:t>
            </a:r>
            <a:r>
              <a:rPr lang="tr-TR" sz="2400" dirty="0" smtClean="0"/>
              <a:t>İç bağlamın anlaşılması; kuruluşun değerleri, kültürü, bilgisi ve performansı ile ilgili hususların değerlendirilmesi ile yapılabilir.</a:t>
            </a:r>
            <a:endParaRPr lang="tr-TR" sz="2400" dirty="0"/>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60630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up 38"/>
          <p:cNvGrpSpPr/>
          <p:nvPr/>
        </p:nvGrpSpPr>
        <p:grpSpPr>
          <a:xfrm>
            <a:off x="-1438" y="311940"/>
            <a:ext cx="9162653" cy="6585466"/>
            <a:chOff x="-1438" y="311940"/>
            <a:chExt cx="9162653" cy="6585466"/>
          </a:xfrm>
        </p:grpSpPr>
        <p:grpSp>
          <p:nvGrpSpPr>
            <p:cNvPr id="42" name="Grup 41"/>
            <p:cNvGrpSpPr/>
            <p:nvPr/>
          </p:nvGrpSpPr>
          <p:grpSpPr>
            <a:xfrm>
              <a:off x="27662" y="311940"/>
              <a:ext cx="9080842" cy="5217458"/>
              <a:chOff x="47543" y="515798"/>
              <a:chExt cx="9080842" cy="5217458"/>
            </a:xfrm>
          </p:grpSpPr>
          <p:sp>
            <p:nvSpPr>
              <p:cNvPr id="2" name="TextBox 2"/>
              <p:cNvSpPr txBox="1"/>
              <p:nvPr/>
            </p:nvSpPr>
            <p:spPr>
              <a:xfrm>
                <a:off x="47543" y="1188512"/>
                <a:ext cx="1285826" cy="400110"/>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000" b="1" dirty="0" smtClean="0">
                    <a:latin typeface="Arial Black" panose="020B0A04020102020204" pitchFamily="34" charset="0"/>
                    <a:cs typeface="Arial" panose="020B0604020202020204" pitchFamily="34" charset="0"/>
                  </a:rPr>
                  <a:t>4</a:t>
                </a:r>
                <a:r>
                  <a:rPr lang="tr-TR" sz="1000" b="1" dirty="0" smtClean="0">
                    <a:latin typeface="Arial Black" panose="020B0A04020102020204" pitchFamily="34" charset="0"/>
                    <a:cs typeface="Arial" panose="020B0604020202020204" pitchFamily="34" charset="0"/>
                  </a:rPr>
                  <a:t>.</a:t>
                </a:r>
                <a:r>
                  <a:rPr lang="en-US" sz="1000" b="1" dirty="0" smtClean="0">
                    <a:latin typeface="Arial Black" panose="020B0A04020102020204" pitchFamily="34" charset="0"/>
                    <a:cs typeface="Arial" panose="020B0604020202020204" pitchFamily="34" charset="0"/>
                  </a:rPr>
                  <a:t> </a:t>
                </a:r>
                <a:r>
                  <a:rPr lang="tr-TR" sz="1000" b="1" dirty="0" smtClean="0">
                    <a:latin typeface="Arial Black" panose="020B0A04020102020204" pitchFamily="34" charset="0"/>
                    <a:cs typeface="Arial" panose="020B0604020202020204" pitchFamily="34" charset="0"/>
                  </a:rPr>
                  <a:t>KURULUŞUN BAĞLAMI</a:t>
                </a:r>
                <a:endParaRPr lang="en-US" sz="1000" b="1" dirty="0">
                  <a:latin typeface="Arial Black" panose="020B0A04020102020204" pitchFamily="34" charset="0"/>
                  <a:cs typeface="Arial" panose="020B0604020202020204" pitchFamily="34" charset="0"/>
                </a:endParaRPr>
              </a:p>
            </p:txBody>
          </p:sp>
          <p:sp>
            <p:nvSpPr>
              <p:cNvPr id="3" name="TextBox 9"/>
              <p:cNvSpPr txBox="1"/>
              <p:nvPr/>
            </p:nvSpPr>
            <p:spPr>
              <a:xfrm>
                <a:off x="50387" y="1700808"/>
                <a:ext cx="1265858" cy="461665"/>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4.1- </a:t>
                </a:r>
                <a:r>
                  <a:rPr lang="en-US" sz="800" b="1" dirty="0" smtClean="0">
                    <a:latin typeface="Arial" panose="020B0604020202020204" pitchFamily="34" charset="0"/>
                    <a:cs typeface="Arial" panose="020B0604020202020204" pitchFamily="34" charset="0"/>
                  </a:rPr>
                  <a:t>KURULUŞUN VE BAĞLAMININ ANLAŞILMASI</a:t>
                </a:r>
              </a:p>
            </p:txBody>
          </p:sp>
          <p:sp>
            <p:nvSpPr>
              <p:cNvPr id="4" name="TextBox 10"/>
              <p:cNvSpPr txBox="1"/>
              <p:nvPr/>
            </p:nvSpPr>
            <p:spPr>
              <a:xfrm>
                <a:off x="47544" y="2276872"/>
                <a:ext cx="1249503" cy="707886"/>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4.2- </a:t>
                </a:r>
                <a:r>
                  <a:rPr lang="en-US" sz="800" b="1" dirty="0" smtClean="0">
                    <a:latin typeface="Arial" panose="020B0604020202020204" pitchFamily="34" charset="0"/>
                    <a:cs typeface="Arial" panose="020B0604020202020204" pitchFamily="34" charset="0"/>
                  </a:rPr>
                  <a:t>İLGİLİ TARAFLARIN İHTİYAÇ VE BEKLENTİLERİNİN ANLAŞILMASI</a:t>
                </a:r>
              </a:p>
            </p:txBody>
          </p:sp>
          <p:sp>
            <p:nvSpPr>
              <p:cNvPr id="5" name="TextBox 11"/>
              <p:cNvSpPr txBox="1"/>
              <p:nvPr/>
            </p:nvSpPr>
            <p:spPr>
              <a:xfrm>
                <a:off x="58564" y="3008565"/>
                <a:ext cx="1249503" cy="492443"/>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4.3- </a:t>
                </a:r>
                <a:r>
                  <a:rPr lang="en-US" sz="800" b="1" dirty="0" smtClean="0">
                    <a:latin typeface="Arial" panose="020B0604020202020204" pitchFamily="34" charset="0"/>
                    <a:cs typeface="Arial" panose="020B0604020202020204" pitchFamily="34" charset="0"/>
                  </a:rPr>
                  <a:t>YÖNETİM SİSTEMİNİN </a:t>
                </a:r>
                <a:r>
                  <a:rPr lang="en-US" sz="1000" b="1" dirty="0" smtClean="0">
                    <a:latin typeface="Arial" panose="020B0604020202020204" pitchFamily="34" charset="0"/>
                    <a:cs typeface="Arial" panose="020B0604020202020204" pitchFamily="34" charset="0"/>
                  </a:rPr>
                  <a:t>KAPSAMI</a:t>
                </a:r>
              </a:p>
            </p:txBody>
          </p:sp>
          <p:sp>
            <p:nvSpPr>
              <p:cNvPr id="6" name="TextBox 12"/>
              <p:cNvSpPr txBox="1"/>
              <p:nvPr/>
            </p:nvSpPr>
            <p:spPr>
              <a:xfrm>
                <a:off x="66742" y="3594502"/>
                <a:ext cx="1249503"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4.4- KALİTE YÖNETİM SİSTEMİ</a:t>
                </a:r>
                <a:endParaRPr lang="en-US" sz="800" b="1" dirty="0">
                  <a:latin typeface="Arial" panose="020B0604020202020204" pitchFamily="34" charset="0"/>
                  <a:cs typeface="Arial" panose="020B0604020202020204" pitchFamily="34" charset="0"/>
                </a:endParaRPr>
              </a:p>
            </p:txBody>
          </p:sp>
          <p:sp>
            <p:nvSpPr>
              <p:cNvPr id="7" name="TextBox 3"/>
              <p:cNvSpPr txBox="1"/>
              <p:nvPr/>
            </p:nvSpPr>
            <p:spPr>
              <a:xfrm>
                <a:off x="1405376" y="1190240"/>
                <a:ext cx="1071877" cy="523220"/>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dirty="0" smtClean="0"/>
              </a:p>
              <a:p>
                <a:r>
                  <a:rPr lang="en-US" sz="1000" b="1" dirty="0" smtClean="0">
                    <a:latin typeface="Arial Black" panose="020B0A04020102020204" pitchFamily="34" charset="0"/>
                    <a:cs typeface="Arial" panose="020B0604020202020204" pitchFamily="34" charset="0"/>
                  </a:rPr>
                  <a:t>5</a:t>
                </a:r>
                <a:r>
                  <a:rPr lang="tr-TR" sz="1000" b="1" dirty="0" smtClean="0">
                    <a:latin typeface="Arial Black" panose="020B0A04020102020204" pitchFamily="34" charset="0"/>
                    <a:cs typeface="Arial" panose="020B0604020202020204" pitchFamily="34" charset="0"/>
                  </a:rPr>
                  <a:t>.</a:t>
                </a:r>
                <a:r>
                  <a:rPr lang="en-US" sz="1000" b="1" dirty="0" smtClean="0">
                    <a:latin typeface="Arial Black" panose="020B0A04020102020204" pitchFamily="34" charset="0"/>
                    <a:cs typeface="Arial" panose="020B0604020202020204" pitchFamily="34" charset="0"/>
                  </a:rPr>
                  <a:t> </a:t>
                </a:r>
                <a:r>
                  <a:rPr lang="tr-TR" sz="1000" b="1" dirty="0" smtClean="0">
                    <a:latin typeface="Arial Black" panose="020B0A04020102020204" pitchFamily="34" charset="0"/>
                    <a:cs typeface="Arial" panose="020B0604020202020204" pitchFamily="34" charset="0"/>
                  </a:rPr>
                  <a:t>LİDERLİK</a:t>
                </a:r>
                <a:endParaRPr lang="en-US" sz="1000" b="1" dirty="0" smtClean="0">
                  <a:latin typeface="Arial Black" panose="020B0A04020102020204" pitchFamily="34" charset="0"/>
                  <a:cs typeface="Arial" panose="020B0604020202020204" pitchFamily="34" charset="0"/>
                </a:endParaRPr>
              </a:p>
              <a:p>
                <a:endParaRPr lang="en-US" sz="900" dirty="0"/>
              </a:p>
            </p:txBody>
          </p:sp>
          <p:sp>
            <p:nvSpPr>
              <p:cNvPr id="8" name="TextBox 25"/>
              <p:cNvSpPr txBox="1"/>
              <p:nvPr/>
            </p:nvSpPr>
            <p:spPr>
              <a:xfrm>
                <a:off x="1405376" y="1844824"/>
                <a:ext cx="1070439"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5.1- LİDERLİK VE BAĞLILIK</a:t>
                </a:r>
                <a:endParaRPr lang="en-US" sz="800" b="1" dirty="0" smtClean="0">
                  <a:latin typeface="Arial" panose="020B0604020202020204" pitchFamily="34" charset="0"/>
                  <a:cs typeface="Arial" panose="020B0604020202020204" pitchFamily="34" charset="0"/>
                </a:endParaRPr>
              </a:p>
            </p:txBody>
          </p:sp>
          <p:sp>
            <p:nvSpPr>
              <p:cNvPr id="9" name="TextBox 26"/>
              <p:cNvSpPr txBox="1"/>
              <p:nvPr/>
            </p:nvSpPr>
            <p:spPr>
              <a:xfrm>
                <a:off x="1405376" y="2276872"/>
                <a:ext cx="1079702"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5.2- KALİTE POLİTİKASI</a:t>
                </a:r>
                <a:endParaRPr lang="en-US" sz="800" b="1" dirty="0" smtClean="0">
                  <a:latin typeface="Arial" panose="020B0604020202020204" pitchFamily="34" charset="0"/>
                  <a:cs typeface="Arial" panose="020B0604020202020204" pitchFamily="34" charset="0"/>
                </a:endParaRPr>
              </a:p>
            </p:txBody>
          </p:sp>
          <p:sp>
            <p:nvSpPr>
              <p:cNvPr id="10" name="TextBox 27"/>
              <p:cNvSpPr txBox="1"/>
              <p:nvPr/>
            </p:nvSpPr>
            <p:spPr>
              <a:xfrm>
                <a:off x="1405376" y="2708920"/>
                <a:ext cx="1079702" cy="584775"/>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5.3- </a:t>
                </a:r>
                <a:r>
                  <a:rPr lang="en-US" sz="800" b="1" dirty="0" smtClean="0">
                    <a:latin typeface="Arial" panose="020B0604020202020204" pitchFamily="34" charset="0"/>
                    <a:cs typeface="Arial" panose="020B0604020202020204" pitchFamily="34" charset="0"/>
                  </a:rPr>
                  <a:t>KURUMSAL ROLLER, SORUMLULUKLAR VE YETKİLER</a:t>
                </a:r>
              </a:p>
            </p:txBody>
          </p:sp>
          <p:sp>
            <p:nvSpPr>
              <p:cNvPr id="11" name="TextBox 4"/>
              <p:cNvSpPr txBox="1"/>
              <p:nvPr/>
            </p:nvSpPr>
            <p:spPr>
              <a:xfrm>
                <a:off x="2549260" y="1190240"/>
                <a:ext cx="1201957" cy="523220"/>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dirty="0" smtClean="0">
                  <a:ln w="0"/>
                  <a:solidFill>
                    <a:schemeClr val="tx1"/>
                  </a:solidFill>
                  <a:effectLst>
                    <a:outerShdw blurRad="38100" dist="19050" dir="2700000" algn="tl" rotWithShape="0">
                      <a:schemeClr val="dk1">
                        <a:alpha val="40000"/>
                      </a:schemeClr>
                    </a:outerShdw>
                  </a:effectLst>
                </a:endParaRPr>
              </a:p>
              <a:p>
                <a:r>
                  <a:rPr lang="en-US" sz="1000" b="1" dirty="0">
                    <a:latin typeface="Arial Black" panose="020B0A04020102020204" pitchFamily="34" charset="0"/>
                    <a:cs typeface="Arial" panose="020B0604020202020204" pitchFamily="34" charset="0"/>
                  </a:rPr>
                  <a:t>6</a:t>
                </a:r>
                <a:r>
                  <a:rPr lang="tr-TR" sz="1000" b="1" dirty="0">
                    <a:latin typeface="Arial Black" panose="020B0A04020102020204" pitchFamily="34" charset="0"/>
                    <a:cs typeface="Arial" panose="020B0604020202020204" pitchFamily="34" charset="0"/>
                  </a:rPr>
                  <a:t>.</a:t>
                </a:r>
                <a:r>
                  <a:rPr lang="en-US" sz="1000" b="1" dirty="0">
                    <a:latin typeface="Arial Black" panose="020B0A04020102020204" pitchFamily="34" charset="0"/>
                    <a:cs typeface="Arial" panose="020B0604020202020204" pitchFamily="34" charset="0"/>
                  </a:rPr>
                  <a:t> </a:t>
                </a:r>
                <a:r>
                  <a:rPr lang="tr-TR" sz="1000" b="1" dirty="0">
                    <a:latin typeface="Arial Black" panose="020B0A04020102020204" pitchFamily="34" charset="0"/>
                    <a:cs typeface="Arial" panose="020B0604020202020204" pitchFamily="34" charset="0"/>
                  </a:rPr>
                  <a:t>PLANLAMA</a:t>
                </a:r>
                <a:endParaRPr lang="en-US" sz="1000" b="1" dirty="0">
                  <a:latin typeface="Arial Black" panose="020B0A04020102020204" pitchFamily="34" charset="0"/>
                  <a:cs typeface="Arial" panose="020B0604020202020204" pitchFamily="34" charset="0"/>
                </a:endParaRPr>
              </a:p>
              <a:p>
                <a:endParaRPr lang="en-US" sz="900"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12" name="TextBox 34"/>
              <p:cNvSpPr txBox="1"/>
              <p:nvPr/>
            </p:nvSpPr>
            <p:spPr>
              <a:xfrm>
                <a:off x="2549260" y="1785862"/>
                <a:ext cx="1205363" cy="461665"/>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6.1- </a:t>
                </a:r>
                <a:r>
                  <a:rPr lang="en-US" sz="800" b="1" dirty="0" smtClean="0">
                    <a:latin typeface="Arial" panose="020B0604020202020204" pitchFamily="34" charset="0"/>
                    <a:cs typeface="Arial" panose="020B0604020202020204" pitchFamily="34" charset="0"/>
                  </a:rPr>
                  <a:t>RİSK </a:t>
                </a:r>
                <a:r>
                  <a:rPr lang="en-US" sz="800" b="1" dirty="0">
                    <a:latin typeface="Arial" panose="020B0604020202020204" pitchFamily="34" charset="0"/>
                    <a:cs typeface="Arial" panose="020B0604020202020204" pitchFamily="34" charset="0"/>
                  </a:rPr>
                  <a:t>VE FIRSATLARI ELE ALAN </a:t>
                </a:r>
                <a:r>
                  <a:rPr lang="en-US" sz="800" b="1" dirty="0" smtClean="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FAALİYETLER</a:t>
                </a:r>
              </a:p>
            </p:txBody>
          </p:sp>
          <p:sp>
            <p:nvSpPr>
              <p:cNvPr id="13" name="TextBox 35"/>
              <p:cNvSpPr txBox="1"/>
              <p:nvPr/>
            </p:nvSpPr>
            <p:spPr>
              <a:xfrm>
                <a:off x="2568034" y="2386442"/>
                <a:ext cx="1205363" cy="707886"/>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6.2- KALİTE </a:t>
                </a:r>
                <a:r>
                  <a:rPr lang="tr-TR" sz="800" b="1" dirty="0">
                    <a:latin typeface="Arial" panose="020B0604020202020204" pitchFamily="34" charset="0"/>
                    <a:cs typeface="Arial" panose="020B0604020202020204" pitchFamily="34" charset="0"/>
                  </a:rPr>
                  <a:t>HEDEFLERİ</a:t>
                </a:r>
                <a:r>
                  <a:rPr lang="en-US" sz="800" b="1" dirty="0">
                    <a:latin typeface="Arial" panose="020B0604020202020204" pitchFamily="34" charset="0"/>
                    <a:cs typeface="Arial" panose="020B0604020202020204" pitchFamily="34" charset="0"/>
                  </a:rPr>
                  <a:t> VE BU </a:t>
                </a:r>
                <a:r>
                  <a:rPr lang="tr-TR" sz="800" b="1" dirty="0">
                    <a:latin typeface="Arial" panose="020B0604020202020204" pitchFamily="34" charset="0"/>
                    <a:cs typeface="Arial" panose="020B0604020202020204" pitchFamily="34" charset="0"/>
                  </a:rPr>
                  <a:t>HEDEFLERE</a:t>
                </a:r>
                <a:r>
                  <a:rPr lang="en-US" sz="800" b="1" dirty="0">
                    <a:latin typeface="Arial" panose="020B0604020202020204" pitchFamily="34" charset="0"/>
                    <a:cs typeface="Arial" panose="020B0604020202020204" pitchFamily="34" charset="0"/>
                  </a:rPr>
                  <a:t> </a:t>
                </a:r>
                <a:r>
                  <a:rPr lang="tr-TR" sz="800" b="1" dirty="0">
                    <a:latin typeface="Arial" panose="020B0604020202020204" pitchFamily="34" charset="0"/>
                    <a:cs typeface="Arial" panose="020B0604020202020204" pitchFamily="34" charset="0"/>
                  </a:rPr>
                  <a:t>ULAŞMAK</a:t>
                </a:r>
                <a:r>
                  <a:rPr lang="en-US" sz="800" b="1" dirty="0">
                    <a:latin typeface="Arial" panose="020B0604020202020204" pitchFamily="34" charset="0"/>
                    <a:cs typeface="Arial" panose="020B0604020202020204" pitchFamily="34" charset="0"/>
                  </a:rPr>
                  <a:t> İÇİN PLANLAMA</a:t>
                </a:r>
              </a:p>
            </p:txBody>
          </p:sp>
          <p:sp>
            <p:nvSpPr>
              <p:cNvPr id="14" name="TextBox 36"/>
              <p:cNvSpPr txBox="1"/>
              <p:nvPr/>
            </p:nvSpPr>
            <p:spPr>
              <a:xfrm>
                <a:off x="2568035" y="3090446"/>
                <a:ext cx="1205363" cy="461665"/>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6.3- DEĞİŞİKLİKLERİN </a:t>
                </a:r>
                <a:r>
                  <a:rPr lang="tr-TR" sz="800" b="1" dirty="0">
                    <a:latin typeface="Arial" panose="020B0604020202020204" pitchFamily="34" charset="0"/>
                    <a:cs typeface="Arial" panose="020B0604020202020204" pitchFamily="34" charset="0"/>
                  </a:rPr>
                  <a:t>PLANLANMASI</a:t>
                </a:r>
                <a:endParaRPr lang="en-US" sz="800" b="1" dirty="0">
                  <a:latin typeface="Arial" panose="020B0604020202020204" pitchFamily="34" charset="0"/>
                  <a:cs typeface="Arial" panose="020B0604020202020204" pitchFamily="34" charset="0"/>
                </a:endParaRPr>
              </a:p>
            </p:txBody>
          </p:sp>
          <p:sp>
            <p:nvSpPr>
              <p:cNvPr id="15" name="TextBox 5"/>
              <p:cNvSpPr txBox="1"/>
              <p:nvPr/>
            </p:nvSpPr>
            <p:spPr>
              <a:xfrm>
                <a:off x="3845406" y="1187617"/>
                <a:ext cx="1057939" cy="507831"/>
              </a:xfrm>
              <a:prstGeom prst="rect">
                <a:avLst/>
              </a:prstGeom>
              <a:solidFill>
                <a:schemeClr val="accent6">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b="1" dirty="0" smtClean="0">
                  <a:solidFill>
                    <a:srgbClr val="002060"/>
                  </a:solidFill>
                </a:endParaRPr>
              </a:p>
              <a:p>
                <a:r>
                  <a:rPr lang="en-US" sz="1000" b="1" dirty="0" smtClean="0">
                    <a:solidFill>
                      <a:srgbClr val="002060"/>
                    </a:solidFill>
                    <a:latin typeface="Arial Black" panose="020B0A04020102020204" pitchFamily="34" charset="0"/>
                    <a:cs typeface="Arial" panose="020B0604020202020204" pitchFamily="34" charset="0"/>
                  </a:rPr>
                  <a:t>7</a:t>
                </a:r>
                <a:r>
                  <a:rPr lang="tr-TR" sz="1000" b="1" dirty="0" smtClean="0">
                    <a:solidFill>
                      <a:srgbClr val="002060"/>
                    </a:solidFill>
                    <a:latin typeface="Arial Black" panose="020B0A04020102020204" pitchFamily="34" charset="0"/>
                    <a:cs typeface="Arial" panose="020B0604020202020204" pitchFamily="34" charset="0"/>
                  </a:rPr>
                  <a:t>.</a:t>
                </a:r>
                <a:r>
                  <a:rPr lang="en-US" sz="1000" b="1" dirty="0" smtClean="0">
                    <a:solidFill>
                      <a:srgbClr val="002060"/>
                    </a:solidFill>
                    <a:latin typeface="Arial Black" panose="020B0A04020102020204" pitchFamily="34" charset="0"/>
                    <a:cs typeface="Arial" panose="020B0604020202020204" pitchFamily="34" charset="0"/>
                  </a:rPr>
                  <a:t>  </a:t>
                </a:r>
                <a:r>
                  <a:rPr lang="tr-TR" sz="1000" b="1" dirty="0" smtClean="0">
                    <a:solidFill>
                      <a:srgbClr val="002060"/>
                    </a:solidFill>
                    <a:latin typeface="Arial Black" panose="020B0A04020102020204" pitchFamily="34" charset="0"/>
                    <a:cs typeface="Arial" panose="020B0604020202020204" pitchFamily="34" charset="0"/>
                  </a:rPr>
                  <a:t>DESTEK</a:t>
                </a:r>
                <a:endParaRPr lang="en-US" sz="1000" b="1" dirty="0" smtClean="0">
                  <a:solidFill>
                    <a:srgbClr val="002060"/>
                  </a:solidFill>
                  <a:latin typeface="Arial Black" panose="020B0A04020102020204" pitchFamily="34" charset="0"/>
                  <a:cs typeface="Arial" panose="020B0604020202020204" pitchFamily="34" charset="0"/>
                </a:endParaRPr>
              </a:p>
              <a:p>
                <a:endParaRPr lang="en-US" sz="800" dirty="0">
                  <a:solidFill>
                    <a:srgbClr val="002060"/>
                  </a:solidFill>
                  <a:latin typeface="Arial" panose="020B0604020202020204" pitchFamily="34" charset="0"/>
                  <a:cs typeface="Arial" panose="020B0604020202020204" pitchFamily="34" charset="0"/>
                </a:endParaRPr>
              </a:p>
            </p:txBody>
          </p:sp>
          <p:sp>
            <p:nvSpPr>
              <p:cNvPr id="16" name="TextBox 41"/>
              <p:cNvSpPr txBox="1"/>
              <p:nvPr/>
            </p:nvSpPr>
            <p:spPr>
              <a:xfrm>
                <a:off x="3861570" y="1840300"/>
                <a:ext cx="1010721"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7.1- KAYNAKLAR</a:t>
                </a:r>
                <a:endParaRPr lang="en-US" sz="800" b="1" dirty="0">
                  <a:solidFill>
                    <a:srgbClr val="002060"/>
                  </a:solidFill>
                  <a:latin typeface="Arial" panose="020B0604020202020204" pitchFamily="34" charset="0"/>
                  <a:cs typeface="Arial" panose="020B0604020202020204" pitchFamily="34" charset="0"/>
                </a:endParaRPr>
              </a:p>
            </p:txBody>
          </p:sp>
          <p:sp>
            <p:nvSpPr>
              <p:cNvPr id="17" name="TextBox 42"/>
              <p:cNvSpPr txBox="1"/>
              <p:nvPr/>
            </p:nvSpPr>
            <p:spPr>
              <a:xfrm>
                <a:off x="3870998" y="2206194"/>
                <a:ext cx="1032347" cy="21469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7.2- YETERLİLİK</a:t>
                </a:r>
                <a:endParaRPr lang="en-US" sz="800" b="1" dirty="0">
                  <a:solidFill>
                    <a:srgbClr val="002060"/>
                  </a:solidFill>
                  <a:latin typeface="Arial" panose="020B0604020202020204" pitchFamily="34" charset="0"/>
                  <a:cs typeface="Arial" panose="020B0604020202020204" pitchFamily="34" charset="0"/>
                </a:endParaRPr>
              </a:p>
            </p:txBody>
          </p:sp>
          <p:sp>
            <p:nvSpPr>
              <p:cNvPr id="18" name="TextBox 43"/>
              <p:cNvSpPr txBox="1"/>
              <p:nvPr/>
            </p:nvSpPr>
            <p:spPr>
              <a:xfrm>
                <a:off x="3870997" y="2565484"/>
                <a:ext cx="1054528"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7.3- FARKINDALIK</a:t>
                </a:r>
                <a:endParaRPr lang="en-US" sz="800" b="1" dirty="0">
                  <a:solidFill>
                    <a:srgbClr val="002060"/>
                  </a:solidFill>
                  <a:latin typeface="Arial" panose="020B0604020202020204" pitchFamily="34" charset="0"/>
                  <a:cs typeface="Arial" panose="020B0604020202020204" pitchFamily="34" charset="0"/>
                </a:endParaRPr>
              </a:p>
            </p:txBody>
          </p:sp>
          <p:sp>
            <p:nvSpPr>
              <p:cNvPr id="19" name="TextBox 44"/>
              <p:cNvSpPr txBox="1"/>
              <p:nvPr/>
            </p:nvSpPr>
            <p:spPr>
              <a:xfrm>
                <a:off x="3881726" y="2925524"/>
                <a:ext cx="1043799" cy="21544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7.4- İLETİŞİM</a:t>
                </a:r>
                <a:endParaRPr lang="en-US" sz="800" b="1" dirty="0">
                  <a:solidFill>
                    <a:srgbClr val="002060"/>
                  </a:solidFill>
                  <a:latin typeface="Arial" panose="020B0604020202020204" pitchFamily="34" charset="0"/>
                  <a:cs typeface="Arial" panose="020B0604020202020204" pitchFamily="34" charset="0"/>
                </a:endParaRPr>
              </a:p>
            </p:txBody>
          </p:sp>
          <p:sp>
            <p:nvSpPr>
              <p:cNvPr id="20" name="TextBox 45"/>
              <p:cNvSpPr txBox="1"/>
              <p:nvPr/>
            </p:nvSpPr>
            <p:spPr>
              <a:xfrm>
                <a:off x="3889850" y="3285564"/>
                <a:ext cx="1035675" cy="338554"/>
              </a:xfrm>
              <a:prstGeom prst="rect">
                <a:avLst/>
              </a:prstGeom>
              <a:solidFill>
                <a:schemeClr val="accent6">
                  <a:lumMod val="60000"/>
                  <a:lumOff val="40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7.5- YAZILI </a:t>
                </a:r>
                <a:r>
                  <a:rPr lang="tr-TR" sz="800" b="1" dirty="0">
                    <a:solidFill>
                      <a:srgbClr val="002060"/>
                    </a:solidFill>
                    <a:latin typeface="Arial" panose="020B0604020202020204" pitchFamily="34" charset="0"/>
                    <a:cs typeface="Arial" panose="020B0604020202020204" pitchFamily="34" charset="0"/>
                  </a:rPr>
                  <a:t>BİLGİLER</a:t>
                </a:r>
                <a:endParaRPr lang="en-US" sz="800" b="1" dirty="0">
                  <a:solidFill>
                    <a:srgbClr val="002060"/>
                  </a:solidFill>
                  <a:latin typeface="Arial" panose="020B0604020202020204" pitchFamily="34" charset="0"/>
                  <a:cs typeface="Arial" panose="020B0604020202020204" pitchFamily="34" charset="0"/>
                </a:endParaRPr>
              </a:p>
            </p:txBody>
          </p:sp>
          <p:sp>
            <p:nvSpPr>
              <p:cNvPr id="21" name="TextBox 6"/>
              <p:cNvSpPr txBox="1"/>
              <p:nvPr/>
            </p:nvSpPr>
            <p:spPr>
              <a:xfrm>
                <a:off x="4997534" y="1188942"/>
                <a:ext cx="1396664" cy="507831"/>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dirty="0" smtClean="0">
                  <a:solidFill>
                    <a:srgbClr val="002060"/>
                  </a:solidFill>
                </a:endParaRPr>
              </a:p>
              <a:p>
                <a:r>
                  <a:rPr lang="en-US" sz="1000" b="1" dirty="0">
                    <a:solidFill>
                      <a:srgbClr val="002060"/>
                    </a:solidFill>
                    <a:latin typeface="Arial Black" panose="020B0A04020102020204" pitchFamily="34" charset="0"/>
                    <a:cs typeface="Arial" panose="020B0604020202020204" pitchFamily="34" charset="0"/>
                  </a:rPr>
                  <a:t>8</a:t>
                </a:r>
                <a:r>
                  <a:rPr lang="tr-TR" sz="1000" b="1" dirty="0">
                    <a:solidFill>
                      <a:srgbClr val="002060"/>
                    </a:solidFill>
                    <a:latin typeface="Arial Black" panose="020B0A04020102020204" pitchFamily="34" charset="0"/>
                    <a:cs typeface="Arial" panose="020B0604020202020204" pitchFamily="34" charset="0"/>
                  </a:rPr>
                  <a:t>.</a:t>
                </a:r>
                <a:r>
                  <a:rPr lang="en-US" sz="1000" b="1" dirty="0">
                    <a:solidFill>
                      <a:srgbClr val="002060"/>
                    </a:solidFill>
                    <a:latin typeface="Arial Black" panose="020B0A04020102020204" pitchFamily="34" charset="0"/>
                    <a:cs typeface="Arial" panose="020B0604020202020204" pitchFamily="34" charset="0"/>
                  </a:rPr>
                  <a:t> </a:t>
                </a:r>
                <a:r>
                  <a:rPr lang="tr-TR" sz="1000" b="1" dirty="0">
                    <a:solidFill>
                      <a:srgbClr val="002060"/>
                    </a:solidFill>
                    <a:latin typeface="Arial Black" panose="020B0A04020102020204" pitchFamily="34" charset="0"/>
                    <a:cs typeface="Arial" panose="020B0604020202020204" pitchFamily="34" charset="0"/>
                  </a:rPr>
                  <a:t>İŞLETİM</a:t>
                </a:r>
                <a:endParaRPr lang="en-US" sz="1000" b="1" dirty="0">
                  <a:solidFill>
                    <a:srgbClr val="002060"/>
                  </a:solidFill>
                  <a:latin typeface="Arial Black" panose="020B0A04020102020204" pitchFamily="34" charset="0"/>
                  <a:cs typeface="Arial" panose="020B0604020202020204" pitchFamily="34" charset="0"/>
                </a:endParaRPr>
              </a:p>
              <a:p>
                <a:endParaRPr lang="en-US" sz="800" b="1" dirty="0">
                  <a:solidFill>
                    <a:srgbClr val="002060"/>
                  </a:solidFill>
                  <a:latin typeface="Arial" panose="020B0604020202020204" pitchFamily="34" charset="0"/>
                  <a:cs typeface="Arial" panose="020B0604020202020204" pitchFamily="34" charset="0"/>
                </a:endParaRPr>
              </a:p>
            </p:txBody>
          </p:sp>
          <p:sp>
            <p:nvSpPr>
              <p:cNvPr id="22" name="TextBox 56"/>
              <p:cNvSpPr txBox="1"/>
              <p:nvPr/>
            </p:nvSpPr>
            <p:spPr>
              <a:xfrm>
                <a:off x="5010244" y="1793963"/>
                <a:ext cx="1382781" cy="461665"/>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8.1- </a:t>
                </a:r>
                <a:r>
                  <a:rPr lang="en-US" sz="800" b="1" dirty="0" smtClean="0">
                    <a:solidFill>
                      <a:srgbClr val="002060"/>
                    </a:solidFill>
                    <a:latin typeface="Arial" panose="020B0604020202020204" pitchFamily="34" charset="0"/>
                    <a:cs typeface="Arial" panose="020B0604020202020204" pitchFamily="34" charset="0"/>
                  </a:rPr>
                  <a:t>İŞLETİMSEL </a:t>
                </a:r>
                <a:r>
                  <a:rPr lang="en-US" sz="800" b="1" dirty="0">
                    <a:solidFill>
                      <a:srgbClr val="002060"/>
                    </a:solidFill>
                    <a:latin typeface="Arial" panose="020B0604020202020204" pitchFamily="34" charset="0"/>
                    <a:cs typeface="Arial" panose="020B0604020202020204" pitchFamily="34" charset="0"/>
                  </a:rPr>
                  <a:t>PLANLAMA VE KONTROL</a:t>
                </a:r>
              </a:p>
            </p:txBody>
          </p:sp>
          <p:sp>
            <p:nvSpPr>
              <p:cNvPr id="23" name="TextBox 59"/>
              <p:cNvSpPr txBox="1"/>
              <p:nvPr/>
            </p:nvSpPr>
            <p:spPr>
              <a:xfrm>
                <a:off x="5017479" y="2247255"/>
                <a:ext cx="1396665" cy="461665"/>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8.2- ÜRÜN </a:t>
                </a:r>
                <a:r>
                  <a:rPr lang="tr-TR" sz="800" b="1" dirty="0">
                    <a:solidFill>
                      <a:srgbClr val="002060"/>
                    </a:solidFill>
                    <a:latin typeface="Arial" panose="020B0604020202020204" pitchFamily="34" charset="0"/>
                    <a:cs typeface="Arial" panose="020B0604020202020204" pitchFamily="34" charset="0"/>
                  </a:rPr>
                  <a:t>VE HİZMET GEREKSİNİMLERİNİN BELİRLENMESİ</a:t>
                </a:r>
                <a:endParaRPr lang="en-US" sz="800" b="1" dirty="0">
                  <a:solidFill>
                    <a:srgbClr val="002060"/>
                  </a:solidFill>
                  <a:latin typeface="Arial" panose="020B0604020202020204" pitchFamily="34" charset="0"/>
                  <a:cs typeface="Arial" panose="020B0604020202020204" pitchFamily="34" charset="0"/>
                </a:endParaRPr>
              </a:p>
            </p:txBody>
          </p:sp>
          <p:sp>
            <p:nvSpPr>
              <p:cNvPr id="24" name="TextBox 60"/>
              <p:cNvSpPr txBox="1"/>
              <p:nvPr/>
            </p:nvSpPr>
            <p:spPr>
              <a:xfrm>
                <a:off x="5017479" y="2823319"/>
                <a:ext cx="1396665" cy="461665"/>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8.3- ÜRÜN </a:t>
                </a:r>
                <a:r>
                  <a:rPr lang="tr-TR" sz="800" b="1" dirty="0">
                    <a:solidFill>
                      <a:srgbClr val="002060"/>
                    </a:solidFill>
                    <a:latin typeface="Arial" panose="020B0604020202020204" pitchFamily="34" charset="0"/>
                    <a:cs typeface="Arial" panose="020B0604020202020204" pitchFamily="34" charset="0"/>
                  </a:rPr>
                  <a:t>VE HİZMETLERİN TASARIM VE GELİŞTİRMESİ</a:t>
                </a:r>
                <a:endParaRPr lang="en-US" sz="800" b="1" dirty="0">
                  <a:solidFill>
                    <a:srgbClr val="002060"/>
                  </a:solidFill>
                  <a:latin typeface="Arial" panose="020B0604020202020204" pitchFamily="34" charset="0"/>
                  <a:cs typeface="Arial" panose="020B0604020202020204" pitchFamily="34" charset="0"/>
                </a:endParaRPr>
              </a:p>
            </p:txBody>
          </p:sp>
          <p:sp>
            <p:nvSpPr>
              <p:cNvPr id="25" name="TextBox 61"/>
              <p:cNvSpPr txBox="1"/>
              <p:nvPr/>
            </p:nvSpPr>
            <p:spPr>
              <a:xfrm>
                <a:off x="5033357" y="3399383"/>
                <a:ext cx="1380787" cy="584775"/>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8.4- DIŞARIDAN </a:t>
                </a:r>
                <a:r>
                  <a:rPr lang="tr-TR" sz="800" b="1" dirty="0">
                    <a:solidFill>
                      <a:srgbClr val="002060"/>
                    </a:solidFill>
                    <a:latin typeface="Arial" panose="020B0604020202020204" pitchFamily="34" charset="0"/>
                    <a:cs typeface="Arial" panose="020B0604020202020204" pitchFamily="34" charset="0"/>
                  </a:rPr>
                  <a:t>SAĞLANAN ÜRÜN VE HİZMETLERİN KONTROLÜ</a:t>
                </a:r>
                <a:endParaRPr lang="en-US" sz="800" b="1" dirty="0">
                  <a:solidFill>
                    <a:srgbClr val="002060"/>
                  </a:solidFill>
                  <a:latin typeface="Arial" panose="020B0604020202020204" pitchFamily="34" charset="0"/>
                  <a:cs typeface="Arial" panose="020B0604020202020204" pitchFamily="34" charset="0"/>
                </a:endParaRPr>
              </a:p>
            </p:txBody>
          </p:sp>
          <p:sp>
            <p:nvSpPr>
              <p:cNvPr id="26" name="TextBox 62"/>
              <p:cNvSpPr txBox="1"/>
              <p:nvPr/>
            </p:nvSpPr>
            <p:spPr>
              <a:xfrm>
                <a:off x="5048737" y="4026550"/>
                <a:ext cx="1378713" cy="338554"/>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8.5- ÜRÜN </a:t>
                </a:r>
                <a:r>
                  <a:rPr lang="tr-TR" sz="800" b="1" dirty="0">
                    <a:solidFill>
                      <a:srgbClr val="002060"/>
                    </a:solidFill>
                    <a:latin typeface="Arial" panose="020B0604020202020204" pitchFamily="34" charset="0"/>
                    <a:cs typeface="Arial" panose="020B0604020202020204" pitchFamily="34" charset="0"/>
                  </a:rPr>
                  <a:t>VE HİZMETİN SUNUMU</a:t>
                </a:r>
                <a:endParaRPr lang="en-US" sz="800" b="1" dirty="0">
                  <a:solidFill>
                    <a:srgbClr val="002060"/>
                  </a:solidFill>
                  <a:latin typeface="Arial" panose="020B0604020202020204" pitchFamily="34" charset="0"/>
                  <a:cs typeface="Arial" panose="020B0604020202020204" pitchFamily="34" charset="0"/>
                </a:endParaRPr>
              </a:p>
            </p:txBody>
          </p:sp>
          <p:sp>
            <p:nvSpPr>
              <p:cNvPr id="27" name="TextBox 63"/>
              <p:cNvSpPr txBox="1"/>
              <p:nvPr/>
            </p:nvSpPr>
            <p:spPr>
              <a:xfrm>
                <a:off x="5046661" y="4530606"/>
                <a:ext cx="1380789" cy="338554"/>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8.6- ÜRÜN </a:t>
                </a:r>
                <a:r>
                  <a:rPr lang="tr-TR" sz="800" b="1" dirty="0">
                    <a:solidFill>
                      <a:srgbClr val="002060"/>
                    </a:solidFill>
                    <a:latin typeface="Arial" panose="020B0604020202020204" pitchFamily="34" charset="0"/>
                    <a:cs typeface="Arial" panose="020B0604020202020204" pitchFamily="34" charset="0"/>
                  </a:rPr>
                  <a:t>VE HİZMETİN SERBEST BIRAKILMASI</a:t>
                </a:r>
                <a:endParaRPr lang="en-US" sz="800" b="1" dirty="0">
                  <a:solidFill>
                    <a:srgbClr val="002060"/>
                  </a:solidFill>
                  <a:latin typeface="Arial" panose="020B0604020202020204" pitchFamily="34" charset="0"/>
                  <a:cs typeface="Arial" panose="020B0604020202020204" pitchFamily="34" charset="0"/>
                </a:endParaRPr>
              </a:p>
            </p:txBody>
          </p:sp>
          <p:sp>
            <p:nvSpPr>
              <p:cNvPr id="28" name="TextBox 64"/>
              <p:cNvSpPr txBox="1"/>
              <p:nvPr/>
            </p:nvSpPr>
            <p:spPr>
              <a:xfrm>
                <a:off x="5044626" y="5025370"/>
                <a:ext cx="1382824" cy="707886"/>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solidFill>
                      <a:srgbClr val="002060"/>
                    </a:solidFill>
                    <a:latin typeface="Arial" panose="020B0604020202020204" pitchFamily="34" charset="0"/>
                    <a:cs typeface="Arial" panose="020B0604020202020204" pitchFamily="34" charset="0"/>
                  </a:rPr>
                  <a:t>8.7- UYGUN OLMAYAN SÜREÇ ÇIKTILARININ, ÜRÜNLERİN VE HİZMETLERİN KONTROLÜ</a:t>
                </a:r>
                <a:endParaRPr lang="en-US" sz="800" b="1" dirty="0" smtClean="0">
                  <a:solidFill>
                    <a:srgbClr val="002060"/>
                  </a:solidFill>
                  <a:latin typeface="Arial" panose="020B0604020202020204" pitchFamily="34" charset="0"/>
                  <a:cs typeface="Arial" panose="020B0604020202020204" pitchFamily="34" charset="0"/>
                </a:endParaRPr>
              </a:p>
            </p:txBody>
          </p:sp>
          <p:sp>
            <p:nvSpPr>
              <p:cNvPr id="29" name="TextBox 7"/>
              <p:cNvSpPr txBox="1"/>
              <p:nvPr/>
            </p:nvSpPr>
            <p:spPr>
              <a:xfrm>
                <a:off x="6496632" y="1185698"/>
                <a:ext cx="1418125" cy="661720"/>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dirty="0" smtClean="0"/>
              </a:p>
              <a:p>
                <a:r>
                  <a:rPr lang="en-US" sz="1000" b="1" dirty="0">
                    <a:latin typeface="Arial Black" panose="020B0A04020102020204" pitchFamily="34" charset="0"/>
                    <a:cs typeface="Arial" panose="020B0604020202020204" pitchFamily="34" charset="0"/>
                  </a:rPr>
                  <a:t>9</a:t>
                </a:r>
                <a:r>
                  <a:rPr lang="tr-TR" sz="1000" b="1" dirty="0">
                    <a:latin typeface="Arial Black" panose="020B0A04020102020204" pitchFamily="34" charset="0"/>
                    <a:cs typeface="Arial" panose="020B0604020202020204" pitchFamily="34" charset="0"/>
                  </a:rPr>
                  <a:t>.</a:t>
                </a:r>
                <a:r>
                  <a:rPr lang="en-US" sz="1000" b="1" dirty="0">
                    <a:latin typeface="Arial Black" panose="020B0A04020102020204" pitchFamily="34" charset="0"/>
                    <a:cs typeface="Arial" panose="020B0604020202020204" pitchFamily="34" charset="0"/>
                  </a:rPr>
                  <a:t> </a:t>
                </a:r>
                <a:r>
                  <a:rPr lang="tr-TR" sz="1000" b="1" dirty="0">
                    <a:latin typeface="Arial Black" panose="020B0A04020102020204" pitchFamily="34" charset="0"/>
                    <a:cs typeface="Arial" panose="020B0604020202020204" pitchFamily="34" charset="0"/>
                  </a:rPr>
                  <a:t>PERFORMANS DEĞERLENDİRME</a:t>
                </a:r>
                <a:endParaRPr lang="en-US" sz="1000" b="1" dirty="0">
                  <a:latin typeface="Arial Black" panose="020B0A04020102020204" pitchFamily="34" charset="0"/>
                  <a:cs typeface="Arial" panose="020B0604020202020204" pitchFamily="34" charset="0"/>
                </a:endParaRPr>
              </a:p>
              <a:p>
                <a:endParaRPr lang="en-US" sz="800" b="1" dirty="0">
                  <a:latin typeface="Arial" panose="020B0604020202020204" pitchFamily="34" charset="0"/>
                  <a:cs typeface="Arial" panose="020B0604020202020204" pitchFamily="34" charset="0"/>
                </a:endParaRPr>
              </a:p>
            </p:txBody>
          </p:sp>
          <p:sp>
            <p:nvSpPr>
              <p:cNvPr id="30" name="TextBox 57"/>
              <p:cNvSpPr txBox="1"/>
              <p:nvPr/>
            </p:nvSpPr>
            <p:spPr>
              <a:xfrm>
                <a:off x="6526461" y="1959223"/>
                <a:ext cx="1388295" cy="461665"/>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9.1- </a:t>
                </a:r>
                <a:r>
                  <a:rPr lang="es-ES" sz="800" b="1" dirty="0" smtClean="0">
                    <a:latin typeface="Arial" panose="020B0604020202020204" pitchFamily="34" charset="0"/>
                    <a:cs typeface="Arial" panose="020B0604020202020204" pitchFamily="34" charset="0"/>
                  </a:rPr>
                  <a:t>İZLEME</a:t>
                </a:r>
                <a:r>
                  <a:rPr lang="es-ES" sz="800" b="1" dirty="0">
                    <a:latin typeface="Arial" panose="020B0604020202020204" pitchFamily="34" charset="0"/>
                    <a:cs typeface="Arial" panose="020B0604020202020204" pitchFamily="34" charset="0"/>
                  </a:rPr>
                  <a:t>, ÖLÇME, ANALİZ VE DEĞERLENDİRME</a:t>
                </a:r>
                <a:endParaRPr lang="en-US" sz="800" b="1" dirty="0">
                  <a:latin typeface="Arial" panose="020B0604020202020204" pitchFamily="34" charset="0"/>
                  <a:cs typeface="Arial" panose="020B0604020202020204" pitchFamily="34" charset="0"/>
                </a:endParaRPr>
              </a:p>
            </p:txBody>
          </p:sp>
          <p:sp>
            <p:nvSpPr>
              <p:cNvPr id="31" name="TextBox 82"/>
              <p:cNvSpPr txBox="1"/>
              <p:nvPr/>
            </p:nvSpPr>
            <p:spPr>
              <a:xfrm>
                <a:off x="6526462" y="2565483"/>
                <a:ext cx="1388294" cy="215444"/>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9.2- İÇ </a:t>
                </a:r>
                <a:r>
                  <a:rPr lang="tr-TR" sz="800" b="1" dirty="0">
                    <a:latin typeface="Arial" panose="020B0604020202020204" pitchFamily="34" charset="0"/>
                    <a:cs typeface="Arial" panose="020B0604020202020204" pitchFamily="34" charset="0"/>
                  </a:rPr>
                  <a:t>TETKİK</a:t>
                </a:r>
                <a:endParaRPr lang="en-US" sz="800" b="1" dirty="0">
                  <a:latin typeface="Arial" panose="020B0604020202020204" pitchFamily="34" charset="0"/>
                  <a:cs typeface="Arial" panose="020B0604020202020204" pitchFamily="34" charset="0"/>
                </a:endParaRPr>
              </a:p>
            </p:txBody>
          </p:sp>
          <p:sp>
            <p:nvSpPr>
              <p:cNvPr id="32" name="TextBox 83"/>
              <p:cNvSpPr txBox="1"/>
              <p:nvPr/>
            </p:nvSpPr>
            <p:spPr>
              <a:xfrm>
                <a:off x="6533747" y="2892116"/>
                <a:ext cx="1373722" cy="338554"/>
              </a:xfrm>
              <a:prstGeom prst="rect">
                <a:avLst/>
              </a:prstGeom>
              <a:solidFill>
                <a:schemeClr val="accent2">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9.3- </a:t>
                </a:r>
                <a:r>
                  <a:rPr lang="en-US" sz="800" b="1" dirty="0" smtClean="0">
                    <a:latin typeface="Arial" panose="020B0604020202020204" pitchFamily="34" charset="0"/>
                    <a:cs typeface="Arial" panose="020B0604020202020204" pitchFamily="34" charset="0"/>
                  </a:rPr>
                  <a:t>YÖNETİMİN </a:t>
                </a:r>
                <a:r>
                  <a:rPr lang="en-US" sz="800" b="1" dirty="0">
                    <a:latin typeface="Arial" panose="020B0604020202020204" pitchFamily="34" charset="0"/>
                    <a:cs typeface="Arial" panose="020B0604020202020204" pitchFamily="34" charset="0"/>
                  </a:rPr>
                  <a:t>GÖZDEN GEÇİRMESİ</a:t>
                </a:r>
              </a:p>
            </p:txBody>
          </p:sp>
          <p:sp>
            <p:nvSpPr>
              <p:cNvPr id="33" name="TextBox 8"/>
              <p:cNvSpPr txBox="1"/>
              <p:nvPr/>
            </p:nvSpPr>
            <p:spPr>
              <a:xfrm>
                <a:off x="7981175" y="1184460"/>
                <a:ext cx="1144530" cy="815608"/>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endParaRPr lang="tr-TR" sz="900" dirty="0" smtClean="0"/>
              </a:p>
              <a:p>
                <a:r>
                  <a:rPr lang="en-US" sz="1000" b="1" dirty="0" smtClean="0">
                    <a:latin typeface="Arial Black" panose="020B0A04020102020204" pitchFamily="34" charset="0"/>
                    <a:cs typeface="Arial" panose="020B0604020202020204" pitchFamily="34" charset="0"/>
                  </a:rPr>
                  <a:t>10 </a:t>
                </a:r>
                <a:r>
                  <a:rPr lang="tr-TR" sz="1000" b="1" dirty="0">
                    <a:latin typeface="Arial Black" panose="020B0A04020102020204" pitchFamily="34" charset="0"/>
                    <a:cs typeface="Arial" panose="020B0604020202020204" pitchFamily="34" charset="0"/>
                  </a:rPr>
                  <a:t>İYİLEŞTİRME</a:t>
                </a:r>
                <a:endParaRPr lang="en-US" sz="1000" b="1" dirty="0">
                  <a:latin typeface="Arial Black" panose="020B0A04020102020204" pitchFamily="34" charset="0"/>
                  <a:cs typeface="Arial" panose="020B0604020202020204" pitchFamily="34" charset="0"/>
                </a:endParaRPr>
              </a:p>
              <a:p>
                <a:endParaRPr lang="en-US" sz="900" dirty="0"/>
              </a:p>
              <a:p>
                <a:endParaRPr lang="en-US" sz="900" dirty="0"/>
              </a:p>
            </p:txBody>
          </p:sp>
          <p:sp>
            <p:nvSpPr>
              <p:cNvPr id="34" name="TextBox 58"/>
              <p:cNvSpPr txBox="1"/>
              <p:nvPr/>
            </p:nvSpPr>
            <p:spPr>
              <a:xfrm>
                <a:off x="8021595" y="2139533"/>
                <a:ext cx="1106790" cy="584775"/>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10-2 </a:t>
                </a:r>
                <a:r>
                  <a:rPr lang="en-US" sz="800" b="1" dirty="0" smtClean="0">
                    <a:latin typeface="Arial" panose="020B0604020202020204" pitchFamily="34" charset="0"/>
                    <a:cs typeface="Arial" panose="020B0604020202020204" pitchFamily="34" charset="0"/>
                  </a:rPr>
                  <a:t>UYGUNSUZLUK </a:t>
                </a:r>
                <a:r>
                  <a:rPr lang="en-US" sz="800" b="1" dirty="0">
                    <a:latin typeface="Arial" panose="020B0604020202020204" pitchFamily="34" charset="0"/>
                    <a:cs typeface="Arial" panose="020B0604020202020204" pitchFamily="34" charset="0"/>
                  </a:rPr>
                  <a:t>VE DÜZELTİCİ FAALİYET</a:t>
                </a:r>
              </a:p>
            </p:txBody>
          </p:sp>
          <p:sp>
            <p:nvSpPr>
              <p:cNvPr id="35" name="TextBox 91"/>
              <p:cNvSpPr txBox="1"/>
              <p:nvPr/>
            </p:nvSpPr>
            <p:spPr>
              <a:xfrm>
                <a:off x="8036573" y="2722839"/>
                <a:ext cx="1086908" cy="338554"/>
              </a:xfrm>
              <a:prstGeom prst="rect">
                <a:avLst/>
              </a:prstGeom>
              <a:solidFill>
                <a:schemeClr val="bg2">
                  <a:lumMod val="9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tr-TR" sz="800" b="1" dirty="0" smtClean="0">
                    <a:latin typeface="Arial" panose="020B0604020202020204" pitchFamily="34" charset="0"/>
                    <a:cs typeface="Arial" panose="020B0604020202020204" pitchFamily="34" charset="0"/>
                  </a:rPr>
                  <a:t>10-3 </a:t>
                </a:r>
                <a:r>
                  <a:rPr lang="en-US" sz="800" b="1" dirty="0" smtClean="0">
                    <a:latin typeface="Arial" panose="020B0604020202020204" pitchFamily="34" charset="0"/>
                    <a:cs typeface="Arial" panose="020B0604020202020204" pitchFamily="34" charset="0"/>
                  </a:rPr>
                  <a:t>SÜREKLİ </a:t>
                </a:r>
                <a:r>
                  <a:rPr lang="en-US" sz="800" b="1" dirty="0">
                    <a:latin typeface="Arial" panose="020B0604020202020204" pitchFamily="34" charset="0"/>
                    <a:cs typeface="Arial" panose="020B0604020202020204" pitchFamily="34" charset="0"/>
                  </a:rPr>
                  <a:t>İYİLEŞTİRME</a:t>
                </a:r>
              </a:p>
            </p:txBody>
          </p:sp>
          <p:sp>
            <p:nvSpPr>
              <p:cNvPr id="40" name="Metin kutusu 39"/>
              <p:cNvSpPr txBox="1"/>
              <p:nvPr/>
            </p:nvSpPr>
            <p:spPr>
              <a:xfrm>
                <a:off x="1940595" y="515798"/>
                <a:ext cx="5740098" cy="461665"/>
              </a:xfrm>
              <a:prstGeom prst="rect">
                <a:avLst/>
              </a:prstGeom>
              <a:noFill/>
            </p:spPr>
            <p:txBody>
              <a:bodyPr wrap="none" rtlCol="0">
                <a:spAutoFit/>
              </a:bodyPr>
              <a:lstStyle/>
              <a:p>
                <a:r>
                  <a:rPr lang="tr-TR" sz="2400" b="1" dirty="0" smtClean="0">
                    <a:solidFill>
                      <a:srgbClr val="C00000"/>
                    </a:solidFill>
                    <a:latin typeface="Arial" panose="020B0604020202020204" pitchFamily="34" charset="0"/>
                    <a:cs typeface="Arial" panose="020B0604020202020204" pitchFamily="34" charset="0"/>
                  </a:rPr>
                  <a:t>ISO 9001:2015 STANDARDININ YAPISI</a:t>
                </a:r>
                <a:endParaRPr lang="tr-TR" sz="2400" b="1" dirty="0">
                  <a:solidFill>
                    <a:srgbClr val="C00000"/>
                  </a:solidFill>
                  <a:latin typeface="Arial" panose="020B0604020202020204" pitchFamily="34" charset="0"/>
                  <a:cs typeface="Arial" panose="020B0604020202020204" pitchFamily="34" charset="0"/>
                </a:endParaRPr>
              </a:p>
            </p:txBody>
          </p:sp>
        </p:grpSp>
        <p:pic>
          <p:nvPicPr>
            <p:cNvPr id="37" name="Resim 36"/>
            <p:cNvPicPr>
              <a:picLocks noChangeAspect="1"/>
            </p:cNvPicPr>
            <p:nvPr/>
          </p:nvPicPr>
          <p:blipFill>
            <a:blip r:embed="rId2"/>
            <a:stretch>
              <a:fillRect/>
            </a:stretch>
          </p:blipFill>
          <p:spPr>
            <a:xfrm>
              <a:off x="1153765" y="3768150"/>
              <a:ext cx="3773666" cy="3064938"/>
            </a:xfrm>
            <a:prstGeom prst="rect">
              <a:avLst/>
            </a:prstGeom>
          </p:spPr>
        </p:pic>
        <p:pic>
          <p:nvPicPr>
            <p:cNvPr id="5122" name="Picture 2" descr="http://eq7.com/wp-content/uploads/2017/05/trabajo-en-equip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6750" y="5214151"/>
              <a:ext cx="2673063" cy="164557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eso.org.tr/resimler/iso_9001(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3052922"/>
              <a:ext cx="2140943" cy="216123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s://www.iienstitu.com/wp-content/uploads/2015/07/KYS-Temel-Eg%CC%86itim-263x26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5934" y="5214151"/>
              <a:ext cx="1133380" cy="1133381"/>
            </a:xfrm>
            <a:prstGeom prst="rect">
              <a:avLst/>
            </a:prstGeom>
            <a:noFill/>
            <a:extLst>
              <a:ext uri="{909E8E84-426E-40DD-AFC4-6F175D3DCCD1}">
                <a14:hiddenFill xmlns:a14="http://schemas.microsoft.com/office/drawing/2010/main">
                  <a:solidFill>
                    <a:srgbClr val="FFFFFF"/>
                  </a:solidFill>
                </a14:hiddenFill>
              </a:ext>
            </a:extLst>
          </p:spPr>
        </p:pic>
        <p:pic>
          <p:nvPicPr>
            <p:cNvPr id="38" name="Resim 37"/>
            <p:cNvPicPr>
              <a:picLocks noChangeAspect="1"/>
            </p:cNvPicPr>
            <p:nvPr/>
          </p:nvPicPr>
          <p:blipFill>
            <a:blip r:embed="rId6"/>
            <a:stretch>
              <a:fillRect/>
            </a:stretch>
          </p:blipFill>
          <p:spPr>
            <a:xfrm>
              <a:off x="-1438" y="3768150"/>
              <a:ext cx="1119255" cy="3129256"/>
            </a:xfrm>
            <a:prstGeom prst="rect">
              <a:avLst/>
            </a:prstGeom>
          </p:spPr>
        </p:pic>
      </p:grpSp>
      <p:sp>
        <p:nvSpPr>
          <p:cNvPr id="45" name="Dikdörtgen 4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88274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ikdörtgen 10"/>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12" name="Grup 11"/>
          <p:cNvGrpSpPr/>
          <p:nvPr/>
        </p:nvGrpSpPr>
        <p:grpSpPr>
          <a:xfrm>
            <a:off x="-53014" y="-295722"/>
            <a:ext cx="9197014" cy="7166379"/>
            <a:chOff x="-53014" y="-295722"/>
            <a:chExt cx="9197014" cy="7166379"/>
          </a:xfrm>
        </p:grpSpPr>
        <p:grpSp>
          <p:nvGrpSpPr>
            <p:cNvPr id="9" name="Grup 8"/>
            <p:cNvGrpSpPr/>
            <p:nvPr/>
          </p:nvGrpSpPr>
          <p:grpSpPr>
            <a:xfrm>
              <a:off x="0" y="0"/>
              <a:ext cx="9144000" cy="6870657"/>
              <a:chOff x="0" y="0"/>
              <a:chExt cx="9144000" cy="6870657"/>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1473" y="2082"/>
                <a:ext cx="4432527" cy="3913402"/>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914900" cy="3905250"/>
              </a:xfrm>
              <a:prstGeom prst="rect">
                <a:avLst/>
              </a:prstGeom>
            </p:spPr>
          </p:pic>
          <p:pic>
            <p:nvPicPr>
              <p:cNvPr id="4" name="Resim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861049"/>
                <a:ext cx="3347864" cy="3009608"/>
              </a:xfrm>
              <a:prstGeom prst="rect">
                <a:avLst/>
              </a:prstGeom>
            </p:spPr>
          </p:pic>
          <p:pic>
            <p:nvPicPr>
              <p:cNvPr id="6" name="Resim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06577" y="3914805"/>
                <a:ext cx="4433776" cy="2955851"/>
              </a:xfrm>
              <a:prstGeom prst="rect">
                <a:avLst/>
              </a:prstGeom>
            </p:spPr>
          </p:pic>
          <p:pic>
            <p:nvPicPr>
              <p:cNvPr id="7" name="Resim 6"/>
              <p:cNvPicPr>
                <a:picLocks noChangeAspect="1"/>
              </p:cNvPicPr>
              <p:nvPr/>
            </p:nvPicPr>
            <p:blipFill>
              <a:blip r:embed="rId6"/>
              <a:stretch>
                <a:fillRect/>
              </a:stretch>
            </p:blipFill>
            <p:spPr>
              <a:xfrm flipH="1">
                <a:off x="7740352" y="4622679"/>
                <a:ext cx="1403647" cy="2235322"/>
              </a:xfrm>
              <a:prstGeom prst="rect">
                <a:avLst/>
              </a:prstGeom>
            </p:spPr>
          </p:pic>
          <p:pic>
            <p:nvPicPr>
              <p:cNvPr id="8" name="Resim 7"/>
              <p:cNvPicPr>
                <a:picLocks noChangeAspect="1"/>
              </p:cNvPicPr>
              <p:nvPr/>
            </p:nvPicPr>
            <p:blipFill>
              <a:blip r:embed="rId7"/>
              <a:stretch>
                <a:fillRect/>
              </a:stretch>
            </p:blipFill>
            <p:spPr>
              <a:xfrm>
                <a:off x="7705391" y="3861050"/>
                <a:ext cx="1438608" cy="761630"/>
              </a:xfrm>
              <a:prstGeom prst="rect">
                <a:avLst/>
              </a:prstGeom>
            </p:spPr>
          </p:pic>
        </p:grpSp>
        <p:pic>
          <p:nvPicPr>
            <p:cNvPr id="10" name="Resim 9"/>
            <p:cNvPicPr>
              <a:picLocks noChangeAspect="1"/>
            </p:cNvPicPr>
            <p:nvPr/>
          </p:nvPicPr>
          <p:blipFill>
            <a:blip r:embed="rId8"/>
            <a:stretch>
              <a:fillRect/>
            </a:stretch>
          </p:blipFill>
          <p:spPr>
            <a:xfrm>
              <a:off x="-53014" y="-295722"/>
              <a:ext cx="9197013" cy="328463"/>
            </a:xfrm>
            <a:prstGeom prst="rect">
              <a:avLst/>
            </a:prstGeom>
          </p:spPr>
        </p:pic>
      </p:grpSp>
      <p:sp>
        <p:nvSpPr>
          <p:cNvPr id="13" name="Dikdörtgen 12"/>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545332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1"/>
          <p:cNvSpPr txBox="1">
            <a:spLocks noChangeArrowheads="1"/>
          </p:cNvSpPr>
          <p:nvPr/>
        </p:nvSpPr>
        <p:spPr bwMode="auto">
          <a:xfrm>
            <a:off x="84237" y="6415252"/>
            <a:ext cx="3244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dirty="0"/>
              <a:t>İşletme ve Etkileşim Çevresi</a:t>
            </a:r>
          </a:p>
        </p:txBody>
      </p:sp>
      <p:grpSp>
        <p:nvGrpSpPr>
          <p:cNvPr id="3" name="Grup 2"/>
          <p:cNvGrpSpPr/>
          <p:nvPr/>
        </p:nvGrpSpPr>
        <p:grpSpPr>
          <a:xfrm>
            <a:off x="1547664" y="673100"/>
            <a:ext cx="6121400" cy="5991225"/>
            <a:chOff x="1979613" y="673100"/>
            <a:chExt cx="6121400" cy="5991225"/>
          </a:xfrm>
        </p:grpSpPr>
        <p:grpSp>
          <p:nvGrpSpPr>
            <p:cNvPr id="4" name="Group 34"/>
            <p:cNvGrpSpPr>
              <a:grpSpLocks/>
            </p:cNvGrpSpPr>
            <p:nvPr/>
          </p:nvGrpSpPr>
          <p:grpSpPr bwMode="auto">
            <a:xfrm>
              <a:off x="1979613" y="673100"/>
              <a:ext cx="6121400" cy="5991225"/>
              <a:chOff x="1020" y="210"/>
              <a:chExt cx="3584" cy="3629"/>
            </a:xfrm>
          </p:grpSpPr>
          <p:grpSp>
            <p:nvGrpSpPr>
              <p:cNvPr id="6" name="Group 33"/>
              <p:cNvGrpSpPr>
                <a:grpSpLocks/>
              </p:cNvGrpSpPr>
              <p:nvPr/>
            </p:nvGrpSpPr>
            <p:grpSpPr bwMode="auto">
              <a:xfrm>
                <a:off x="1020" y="210"/>
                <a:ext cx="3584" cy="3629"/>
                <a:chOff x="1020" y="73"/>
                <a:chExt cx="3584" cy="3629"/>
              </a:xfrm>
            </p:grpSpPr>
            <p:sp>
              <p:nvSpPr>
                <p:cNvPr id="9" name="Oval 3"/>
                <p:cNvSpPr>
                  <a:spLocks noChangeArrowheads="1"/>
                </p:cNvSpPr>
                <p:nvPr/>
              </p:nvSpPr>
              <p:spPr bwMode="auto">
                <a:xfrm>
                  <a:off x="1021" y="73"/>
                  <a:ext cx="3583" cy="3629"/>
                </a:xfrm>
                <a:prstGeom prst="ellipse">
                  <a:avLst/>
                </a:prstGeom>
                <a:solidFill>
                  <a:schemeClr val="accent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endParaRPr lang="tr-TR" altLang="tr-TR" b="0"/>
                </a:p>
              </p:txBody>
            </p:sp>
            <p:sp>
              <p:nvSpPr>
                <p:cNvPr id="10" name="Oval 4"/>
                <p:cNvSpPr>
                  <a:spLocks noChangeArrowheads="1"/>
                </p:cNvSpPr>
                <p:nvPr/>
              </p:nvSpPr>
              <p:spPr bwMode="auto">
                <a:xfrm>
                  <a:off x="1564" y="573"/>
                  <a:ext cx="2541" cy="2585"/>
                </a:xfrm>
                <a:prstGeom prst="ellipse">
                  <a:avLst/>
                </a:prstGeom>
                <a:solidFill>
                  <a:srgbClr val="FFFF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tr-TR" altLang="tr-TR"/>
                </a:p>
              </p:txBody>
            </p:sp>
            <p:sp>
              <p:nvSpPr>
                <p:cNvPr id="11" name="Oval 5"/>
                <p:cNvSpPr>
                  <a:spLocks noChangeArrowheads="1"/>
                </p:cNvSpPr>
                <p:nvPr/>
              </p:nvSpPr>
              <p:spPr bwMode="auto">
                <a:xfrm>
                  <a:off x="2063" y="1118"/>
                  <a:ext cx="1588" cy="1496"/>
                </a:xfrm>
                <a:prstGeom prst="ellipse">
                  <a:avLst/>
                </a:prstGeom>
                <a:solidFill>
                  <a:srgbClr val="00FF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endParaRPr lang="tr-TR" altLang="tr-TR"/>
                </a:p>
              </p:txBody>
            </p:sp>
            <p:sp>
              <p:nvSpPr>
                <p:cNvPr id="12" name="AutoShape 6"/>
                <p:cNvSpPr>
                  <a:spLocks noChangeArrowheads="1"/>
                </p:cNvSpPr>
                <p:nvPr/>
              </p:nvSpPr>
              <p:spPr bwMode="auto">
                <a:xfrm>
                  <a:off x="2426" y="1525"/>
                  <a:ext cx="862" cy="726"/>
                </a:xfrm>
                <a:prstGeom prst="hexagon">
                  <a:avLst>
                    <a:gd name="adj" fmla="val 29683"/>
                    <a:gd name="vf" fmla="val 115470"/>
                  </a:avLst>
                </a:prstGeom>
                <a:solidFill>
                  <a:schemeClr val="accent1"/>
                </a:solidFill>
                <a:ln w="9525" algn="ctr">
                  <a:solidFill>
                    <a:schemeClr val="bg2"/>
                  </a:solidFill>
                  <a:miter lim="800000"/>
                  <a:headEnd/>
                  <a:tailEnd/>
                </a:ln>
              </p:spPr>
              <p:txBody>
                <a:bodyPr wrap="none" anchor="ct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a:solidFill>
                        <a:srgbClr val="000000"/>
                      </a:solidFill>
                    </a:rPr>
                    <a:t>İŞLETME</a:t>
                  </a:r>
                </a:p>
              </p:txBody>
            </p:sp>
            <p:sp>
              <p:nvSpPr>
                <p:cNvPr id="13" name="Line 7"/>
                <p:cNvSpPr>
                  <a:spLocks noChangeShapeType="1"/>
                </p:cNvSpPr>
                <p:nvPr/>
              </p:nvSpPr>
              <p:spPr bwMode="auto">
                <a:xfrm flipH="1">
                  <a:off x="1791" y="2251"/>
                  <a:ext cx="862" cy="1134"/>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sp>
              <p:nvSpPr>
                <p:cNvPr id="14" name="Line 8"/>
                <p:cNvSpPr>
                  <a:spLocks noChangeShapeType="1"/>
                </p:cNvSpPr>
                <p:nvPr/>
              </p:nvSpPr>
              <p:spPr bwMode="auto">
                <a:xfrm>
                  <a:off x="3061" y="2251"/>
                  <a:ext cx="953" cy="95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sp>
              <p:nvSpPr>
                <p:cNvPr id="15" name="Line 9"/>
                <p:cNvSpPr>
                  <a:spLocks noChangeShapeType="1"/>
                </p:cNvSpPr>
                <p:nvPr/>
              </p:nvSpPr>
              <p:spPr bwMode="auto">
                <a:xfrm flipV="1">
                  <a:off x="3061" y="436"/>
                  <a:ext cx="817" cy="1089"/>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sp>
              <p:nvSpPr>
                <p:cNvPr id="16" name="Line 11"/>
                <p:cNvSpPr>
                  <a:spLocks noChangeShapeType="1"/>
                </p:cNvSpPr>
                <p:nvPr/>
              </p:nvSpPr>
              <p:spPr bwMode="auto">
                <a:xfrm flipH="1" flipV="1">
                  <a:off x="1655" y="527"/>
                  <a:ext cx="998" cy="99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sp>
              <p:nvSpPr>
                <p:cNvPr id="17" name="Line 12"/>
                <p:cNvSpPr>
                  <a:spLocks noChangeShapeType="1"/>
                </p:cNvSpPr>
                <p:nvPr/>
              </p:nvSpPr>
              <p:spPr bwMode="auto">
                <a:xfrm flipH="1">
                  <a:off x="1020" y="1888"/>
                  <a:ext cx="1406"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sp>
              <p:nvSpPr>
                <p:cNvPr id="18" name="Text Box 13"/>
                <p:cNvSpPr txBox="1">
                  <a:spLocks noChangeArrowheads="1"/>
                </p:cNvSpPr>
                <p:nvPr/>
              </p:nvSpPr>
              <p:spPr bwMode="auto">
                <a:xfrm>
                  <a:off x="2283" y="300"/>
                  <a:ext cx="1008"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a:solidFill>
                        <a:srgbClr val="000000"/>
                      </a:solidFill>
                    </a:rPr>
                    <a:t>Küresel Çevre</a:t>
                  </a:r>
                </a:p>
              </p:txBody>
            </p:sp>
            <p:sp>
              <p:nvSpPr>
                <p:cNvPr id="19" name="Text Box 14"/>
                <p:cNvSpPr txBox="1">
                  <a:spLocks noChangeArrowheads="1"/>
                </p:cNvSpPr>
                <p:nvPr/>
              </p:nvSpPr>
              <p:spPr bwMode="auto">
                <a:xfrm>
                  <a:off x="2299" y="3294"/>
                  <a:ext cx="1156"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a:solidFill>
                        <a:srgbClr val="000000"/>
                      </a:solidFill>
                    </a:rPr>
                    <a:t>Ekonomik Çevre</a:t>
                  </a:r>
                </a:p>
              </p:txBody>
            </p:sp>
            <p:sp>
              <p:nvSpPr>
                <p:cNvPr id="20" name="Text Box 16"/>
                <p:cNvSpPr txBox="1">
                  <a:spLocks noChangeArrowheads="1"/>
                </p:cNvSpPr>
                <p:nvPr/>
              </p:nvSpPr>
              <p:spPr bwMode="auto">
                <a:xfrm rot="-5400000">
                  <a:off x="3850" y="2205"/>
                  <a:ext cx="796"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a:solidFill>
                        <a:srgbClr val="000000"/>
                      </a:solidFill>
                    </a:rPr>
                    <a:t>Teknolojik</a:t>
                  </a:r>
                </a:p>
                <a:p>
                  <a:pPr algn="ctr" eaLnBrk="1" hangingPunct="1"/>
                  <a:r>
                    <a:rPr lang="tr-TR" altLang="tr-TR">
                      <a:solidFill>
                        <a:srgbClr val="000000"/>
                      </a:solidFill>
                    </a:rPr>
                    <a:t>Çevre</a:t>
                  </a:r>
                </a:p>
              </p:txBody>
            </p:sp>
            <p:sp>
              <p:nvSpPr>
                <p:cNvPr id="21" name="Text Box 18"/>
                <p:cNvSpPr txBox="1">
                  <a:spLocks noChangeArrowheads="1"/>
                </p:cNvSpPr>
                <p:nvPr/>
              </p:nvSpPr>
              <p:spPr bwMode="auto">
                <a:xfrm rot="-5400000">
                  <a:off x="1012" y="2300"/>
                  <a:ext cx="1035"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eaLnBrk="1" hangingPunct="1"/>
                  <a:r>
                    <a:rPr lang="tr-TR" altLang="tr-TR">
                      <a:solidFill>
                        <a:srgbClr val="000000"/>
                      </a:solidFill>
                    </a:rPr>
                    <a:t>Hukuki-Politik</a:t>
                  </a:r>
                </a:p>
                <a:p>
                  <a:pPr eaLnBrk="1" hangingPunct="1"/>
                  <a:r>
                    <a:rPr lang="tr-TR" altLang="tr-TR">
                      <a:solidFill>
                        <a:srgbClr val="000000"/>
                      </a:solidFill>
                    </a:rPr>
                    <a:t>Çevre</a:t>
                  </a:r>
                </a:p>
              </p:txBody>
            </p:sp>
            <p:sp>
              <p:nvSpPr>
                <p:cNvPr id="22" name="Text Box 19"/>
                <p:cNvSpPr txBox="1">
                  <a:spLocks noChangeArrowheads="1"/>
                </p:cNvSpPr>
                <p:nvPr/>
              </p:nvSpPr>
              <p:spPr bwMode="auto">
                <a:xfrm>
                  <a:off x="2347" y="2765"/>
                  <a:ext cx="1039"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dirty="0">
                      <a:solidFill>
                        <a:srgbClr val="FF0000"/>
                      </a:solidFill>
                    </a:rPr>
                    <a:t>Ekonomik</a:t>
                  </a:r>
                  <a:r>
                    <a:rPr lang="tr-TR" altLang="tr-TR" sz="1600" dirty="0"/>
                    <a:t> </a:t>
                  </a:r>
                  <a:r>
                    <a:rPr lang="tr-TR" altLang="tr-TR" sz="1600" dirty="0">
                      <a:solidFill>
                        <a:srgbClr val="FF0000"/>
                      </a:solidFill>
                    </a:rPr>
                    <a:t>Çevre</a:t>
                  </a:r>
                </a:p>
              </p:txBody>
            </p:sp>
            <p:sp>
              <p:nvSpPr>
                <p:cNvPr id="23" name="Text Box 20"/>
                <p:cNvSpPr txBox="1">
                  <a:spLocks noChangeArrowheads="1"/>
                </p:cNvSpPr>
                <p:nvPr/>
              </p:nvSpPr>
              <p:spPr bwMode="auto">
                <a:xfrm>
                  <a:off x="2569" y="2356"/>
                  <a:ext cx="578"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Rakipler</a:t>
                  </a:r>
                </a:p>
              </p:txBody>
            </p:sp>
            <p:sp>
              <p:nvSpPr>
                <p:cNvPr id="24" name="Text Box 21"/>
                <p:cNvSpPr txBox="1">
                  <a:spLocks noChangeArrowheads="1"/>
                </p:cNvSpPr>
                <p:nvPr/>
              </p:nvSpPr>
              <p:spPr bwMode="auto">
                <a:xfrm rot="-2796136">
                  <a:off x="3396" y="2161"/>
                  <a:ext cx="720"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FF0000"/>
                      </a:solidFill>
                    </a:rPr>
                    <a:t>Teknolojik</a:t>
                  </a:r>
                </a:p>
                <a:p>
                  <a:pPr algn="ctr" eaLnBrk="1" hangingPunct="1"/>
                  <a:r>
                    <a:rPr lang="tr-TR" altLang="tr-TR" sz="1600">
                      <a:solidFill>
                        <a:srgbClr val="FF0000"/>
                      </a:solidFill>
                    </a:rPr>
                    <a:t>Çevre</a:t>
                  </a:r>
                </a:p>
              </p:txBody>
            </p:sp>
            <p:sp>
              <p:nvSpPr>
                <p:cNvPr id="25" name="Text Box 22"/>
                <p:cNvSpPr txBox="1">
                  <a:spLocks noChangeArrowheads="1"/>
                </p:cNvSpPr>
                <p:nvPr/>
              </p:nvSpPr>
              <p:spPr bwMode="auto">
                <a:xfrm rot="-6625100">
                  <a:off x="3255" y="1223"/>
                  <a:ext cx="987"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FF0000"/>
                      </a:solidFill>
                    </a:rPr>
                    <a:t>Sosyo-Kültürel</a:t>
                  </a:r>
                </a:p>
                <a:p>
                  <a:pPr algn="ctr" eaLnBrk="1" hangingPunct="1"/>
                  <a:r>
                    <a:rPr lang="tr-TR" altLang="tr-TR" sz="1600">
                      <a:solidFill>
                        <a:srgbClr val="FF0000"/>
                      </a:solidFill>
                    </a:rPr>
                    <a:t>Çevre</a:t>
                  </a:r>
                </a:p>
              </p:txBody>
            </p:sp>
            <p:sp>
              <p:nvSpPr>
                <p:cNvPr id="26" name="Text Box 23"/>
                <p:cNvSpPr txBox="1">
                  <a:spLocks noChangeArrowheads="1"/>
                </p:cNvSpPr>
                <p:nvPr/>
              </p:nvSpPr>
              <p:spPr bwMode="auto">
                <a:xfrm>
                  <a:off x="1631" y="1313"/>
                  <a:ext cx="437"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FF0000"/>
                      </a:solidFill>
                    </a:rPr>
                    <a:t>Tabii</a:t>
                  </a:r>
                </a:p>
                <a:p>
                  <a:pPr algn="ctr" eaLnBrk="1" hangingPunct="1"/>
                  <a:r>
                    <a:rPr lang="tr-TR" altLang="tr-TR" sz="1600">
                      <a:solidFill>
                        <a:srgbClr val="FF0000"/>
                      </a:solidFill>
                    </a:rPr>
                    <a:t>Çevre</a:t>
                  </a:r>
                </a:p>
              </p:txBody>
            </p:sp>
            <p:sp>
              <p:nvSpPr>
                <p:cNvPr id="27" name="Text Box 24"/>
                <p:cNvSpPr txBox="1">
                  <a:spLocks noChangeArrowheads="1"/>
                </p:cNvSpPr>
                <p:nvPr/>
              </p:nvSpPr>
              <p:spPr bwMode="auto">
                <a:xfrm>
                  <a:off x="2384" y="750"/>
                  <a:ext cx="874"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FF0000"/>
                      </a:solidFill>
                    </a:rPr>
                    <a:t>Ulusal</a:t>
                  </a:r>
                  <a:r>
                    <a:rPr lang="tr-TR" altLang="tr-TR"/>
                    <a:t> </a:t>
                  </a:r>
                  <a:r>
                    <a:rPr lang="tr-TR" altLang="tr-TR">
                      <a:solidFill>
                        <a:srgbClr val="FF0000"/>
                      </a:solidFill>
                    </a:rPr>
                    <a:t>Çevre</a:t>
                  </a:r>
                </a:p>
              </p:txBody>
            </p:sp>
            <p:sp>
              <p:nvSpPr>
                <p:cNvPr id="28" name="Text Box 25"/>
                <p:cNvSpPr txBox="1">
                  <a:spLocks noChangeArrowheads="1"/>
                </p:cNvSpPr>
                <p:nvPr/>
              </p:nvSpPr>
              <p:spPr bwMode="auto">
                <a:xfrm rot="-5400000">
                  <a:off x="1467" y="2197"/>
                  <a:ext cx="899"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FF0000"/>
                      </a:solidFill>
                    </a:rPr>
                    <a:t>Hukuki</a:t>
                  </a:r>
                </a:p>
                <a:p>
                  <a:pPr algn="ctr" eaLnBrk="1" hangingPunct="1"/>
                  <a:r>
                    <a:rPr lang="tr-TR" altLang="tr-TR" sz="1600">
                      <a:solidFill>
                        <a:srgbClr val="FF0000"/>
                      </a:solidFill>
                    </a:rPr>
                    <a:t>-Politik Çevre</a:t>
                  </a:r>
                </a:p>
              </p:txBody>
            </p:sp>
            <p:sp>
              <p:nvSpPr>
                <p:cNvPr id="29" name="Text Box 26"/>
                <p:cNvSpPr txBox="1">
                  <a:spLocks noChangeArrowheads="1"/>
                </p:cNvSpPr>
                <p:nvPr/>
              </p:nvSpPr>
              <p:spPr bwMode="auto">
                <a:xfrm>
                  <a:off x="2524" y="1222"/>
                  <a:ext cx="670"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İş Çevresi</a:t>
                  </a:r>
                </a:p>
              </p:txBody>
            </p:sp>
            <p:sp>
              <p:nvSpPr>
                <p:cNvPr id="30" name="Text Box 27"/>
                <p:cNvSpPr txBox="1">
                  <a:spLocks noChangeArrowheads="1"/>
                </p:cNvSpPr>
                <p:nvPr/>
              </p:nvSpPr>
              <p:spPr bwMode="auto">
                <a:xfrm>
                  <a:off x="3125" y="2021"/>
                  <a:ext cx="458"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Tüketi</a:t>
                  </a:r>
                </a:p>
                <a:p>
                  <a:pPr algn="ctr" eaLnBrk="1" hangingPunct="1"/>
                  <a:r>
                    <a:rPr lang="tr-TR" altLang="tr-TR" sz="1600">
                      <a:solidFill>
                        <a:srgbClr val="000066"/>
                      </a:solidFill>
                    </a:rPr>
                    <a:t>ciler</a:t>
                  </a:r>
                </a:p>
              </p:txBody>
            </p:sp>
            <p:sp>
              <p:nvSpPr>
                <p:cNvPr id="31" name="Text Box 28"/>
                <p:cNvSpPr txBox="1">
                  <a:spLocks noChangeArrowheads="1"/>
                </p:cNvSpPr>
                <p:nvPr/>
              </p:nvSpPr>
              <p:spPr bwMode="auto">
                <a:xfrm>
                  <a:off x="3123" y="1434"/>
                  <a:ext cx="432"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Sendi</a:t>
                  </a:r>
                </a:p>
                <a:p>
                  <a:pPr algn="ctr" eaLnBrk="1" hangingPunct="1"/>
                  <a:r>
                    <a:rPr lang="tr-TR" altLang="tr-TR" sz="1600">
                      <a:solidFill>
                        <a:srgbClr val="000066"/>
                      </a:solidFill>
                    </a:rPr>
                    <a:t>kalar</a:t>
                  </a:r>
                </a:p>
              </p:txBody>
            </p:sp>
            <p:sp>
              <p:nvSpPr>
                <p:cNvPr id="32" name="Text Box 29"/>
                <p:cNvSpPr txBox="1">
                  <a:spLocks noChangeArrowheads="1"/>
                </p:cNvSpPr>
                <p:nvPr/>
              </p:nvSpPr>
              <p:spPr bwMode="auto">
                <a:xfrm>
                  <a:off x="2123" y="1525"/>
                  <a:ext cx="320"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Fin.</a:t>
                  </a:r>
                </a:p>
                <a:p>
                  <a:pPr algn="ctr" eaLnBrk="1" hangingPunct="1"/>
                  <a:r>
                    <a:rPr lang="tr-TR" altLang="tr-TR" sz="1600">
                      <a:solidFill>
                        <a:srgbClr val="000066"/>
                      </a:solidFill>
                    </a:rPr>
                    <a:t>Kur</a:t>
                  </a:r>
                </a:p>
              </p:txBody>
            </p:sp>
            <p:sp>
              <p:nvSpPr>
                <p:cNvPr id="33" name="Text Box 30"/>
                <p:cNvSpPr txBox="1">
                  <a:spLocks noChangeArrowheads="1"/>
                </p:cNvSpPr>
                <p:nvPr/>
              </p:nvSpPr>
              <p:spPr bwMode="auto">
                <a:xfrm>
                  <a:off x="2199" y="1979"/>
                  <a:ext cx="353"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sz="1600">
                      <a:solidFill>
                        <a:srgbClr val="000066"/>
                      </a:solidFill>
                    </a:rPr>
                    <a:t>Satı</a:t>
                  </a:r>
                </a:p>
                <a:p>
                  <a:pPr algn="ctr" eaLnBrk="1" hangingPunct="1"/>
                  <a:r>
                    <a:rPr lang="tr-TR" altLang="tr-TR" sz="1600">
                      <a:solidFill>
                        <a:srgbClr val="000066"/>
                      </a:solidFill>
                    </a:rPr>
                    <a:t>cılar</a:t>
                  </a:r>
                </a:p>
              </p:txBody>
            </p:sp>
          </p:grpSp>
          <p:sp>
            <p:nvSpPr>
              <p:cNvPr id="7" name="Text Box 15"/>
              <p:cNvSpPr txBox="1">
                <a:spLocks noChangeArrowheads="1"/>
              </p:cNvSpPr>
              <p:nvPr/>
            </p:nvSpPr>
            <p:spPr bwMode="auto">
              <a:xfrm rot="-5400000">
                <a:off x="3700" y="1125"/>
                <a:ext cx="1096"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ctr" eaLnBrk="1" hangingPunct="1"/>
                <a:r>
                  <a:rPr lang="tr-TR" altLang="tr-TR" dirty="0" err="1">
                    <a:solidFill>
                      <a:srgbClr val="000000"/>
                    </a:solidFill>
                  </a:rPr>
                  <a:t>Sosyo</a:t>
                </a:r>
                <a:r>
                  <a:rPr lang="tr-TR" altLang="tr-TR" dirty="0">
                    <a:solidFill>
                      <a:srgbClr val="000000"/>
                    </a:solidFill>
                  </a:rPr>
                  <a:t>-Kültürel</a:t>
                </a:r>
              </a:p>
              <a:p>
                <a:pPr algn="ctr" eaLnBrk="1" hangingPunct="1"/>
                <a:r>
                  <a:rPr lang="tr-TR" altLang="tr-TR" dirty="0">
                    <a:solidFill>
                      <a:srgbClr val="000000"/>
                    </a:solidFill>
                  </a:rPr>
                  <a:t>Çevre</a:t>
                </a:r>
              </a:p>
            </p:txBody>
          </p:sp>
          <p:sp>
            <p:nvSpPr>
              <p:cNvPr id="8" name="Text Box 17"/>
              <p:cNvSpPr txBox="1">
                <a:spLocks noChangeArrowheads="1"/>
              </p:cNvSpPr>
              <p:nvPr/>
            </p:nvSpPr>
            <p:spPr bwMode="auto">
              <a:xfrm rot="-5400000">
                <a:off x="898" y="1253"/>
                <a:ext cx="904"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b="1">
                    <a:solidFill>
                      <a:schemeClr val="tx1"/>
                    </a:solidFill>
                    <a:latin typeface="Arial" panose="020B0604020202020204" pitchFamily="34" charset="0"/>
                  </a:defRPr>
                </a:lvl1pPr>
                <a:lvl2pPr marL="742950" indent="-285750" eaLnBrk="0" hangingPunct="0">
                  <a:defRPr b="1">
                    <a:solidFill>
                      <a:schemeClr val="tx1"/>
                    </a:solidFill>
                    <a:latin typeface="Arial" panose="020B0604020202020204" pitchFamily="34" charset="0"/>
                  </a:defRPr>
                </a:lvl2pPr>
                <a:lvl3pPr marL="1143000" indent="-228600" eaLnBrk="0" hangingPunct="0">
                  <a:defRPr b="1">
                    <a:solidFill>
                      <a:schemeClr val="tx1"/>
                    </a:solidFill>
                    <a:latin typeface="Arial" panose="020B0604020202020204" pitchFamily="34" charset="0"/>
                  </a:defRPr>
                </a:lvl3pPr>
                <a:lvl4pPr marL="1600200" indent="-228600" eaLnBrk="0" hangingPunct="0">
                  <a:defRPr b="1">
                    <a:solidFill>
                      <a:schemeClr val="tx1"/>
                    </a:solidFill>
                    <a:latin typeface="Arial" panose="020B0604020202020204" pitchFamily="34" charset="0"/>
                  </a:defRPr>
                </a:lvl4pPr>
                <a:lvl5pPr marL="2057400" indent="-228600" eaLnBrk="0" hangingPunct="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eaLnBrk="1" hangingPunct="1"/>
                <a:r>
                  <a:rPr lang="tr-TR" altLang="tr-TR">
                    <a:solidFill>
                      <a:srgbClr val="000000"/>
                    </a:solidFill>
                  </a:rPr>
                  <a:t>Uluslararası</a:t>
                </a:r>
              </a:p>
              <a:p>
                <a:pPr algn="r" eaLnBrk="1" hangingPunct="1"/>
                <a:r>
                  <a:rPr lang="tr-TR" altLang="tr-TR">
                    <a:solidFill>
                      <a:srgbClr val="000000"/>
                    </a:solidFill>
                  </a:rPr>
                  <a:t>İş Çevresi</a:t>
                </a:r>
              </a:p>
            </p:txBody>
          </p:sp>
        </p:grpSp>
        <p:sp>
          <p:nvSpPr>
            <p:cNvPr id="5" name="Line 12"/>
            <p:cNvSpPr>
              <a:spLocks noChangeShapeType="1"/>
            </p:cNvSpPr>
            <p:nvPr/>
          </p:nvSpPr>
          <p:spPr bwMode="auto">
            <a:xfrm flipH="1">
              <a:off x="5853312" y="3664584"/>
              <a:ext cx="2247701" cy="4954"/>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tr-TR"/>
            </a:p>
          </p:txBody>
        </p:sp>
      </p:grpSp>
      <p:sp>
        <p:nvSpPr>
          <p:cNvPr id="34" name="Dikdörtgen 33"/>
          <p:cNvSpPr/>
          <p:nvPr/>
        </p:nvSpPr>
        <p:spPr>
          <a:xfrm>
            <a:off x="0" y="185239"/>
            <a:ext cx="6142286" cy="461665"/>
          </a:xfrm>
          <a:prstGeom prst="rect">
            <a:avLst/>
          </a:prstGeom>
        </p:spPr>
        <p:txBody>
          <a:bodyPr wrap="square">
            <a:spAutoFit/>
          </a:bodyPr>
          <a:lstStyle/>
          <a:p>
            <a:pPr algn="just"/>
            <a:r>
              <a:rPr lang="tr-TR" sz="2400" b="1" dirty="0" smtClean="0">
                <a:solidFill>
                  <a:srgbClr val="FF0000"/>
                </a:solidFill>
                <a:latin typeface="Arial" panose="020B0604020202020204" pitchFamily="34" charset="0"/>
                <a:cs typeface="Arial" panose="020B0604020202020204" pitchFamily="34" charset="0"/>
              </a:rPr>
              <a:t>4.1 </a:t>
            </a:r>
            <a:r>
              <a:rPr lang="tr-TR" sz="2400" b="1" dirty="0">
                <a:solidFill>
                  <a:srgbClr val="FF0000"/>
                </a:solidFill>
                <a:latin typeface="Arial" panose="020B0604020202020204" pitchFamily="34" charset="0"/>
                <a:cs typeface="Arial" panose="020B0604020202020204" pitchFamily="34" charset="0"/>
              </a:rPr>
              <a:t>Kuruluş ve bağlamının anlaşılması</a:t>
            </a:r>
          </a:p>
        </p:txBody>
      </p:sp>
      <p:sp>
        <p:nvSpPr>
          <p:cNvPr id="35" name="Dikdörtgen 3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574582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764704"/>
            <a:ext cx="8784976" cy="2719462"/>
          </a:xfrm>
          <a:prstGeom prst="rect">
            <a:avLst/>
          </a:prstGeom>
        </p:spPr>
        <p:txBody>
          <a:bodyPr wrap="square">
            <a:spAutoFit/>
          </a:bodyPr>
          <a:lstStyle/>
          <a:p>
            <a:pPr marL="342900" lvl="0" indent="-342900" algn="just">
              <a:lnSpc>
                <a:spcPct val="107000"/>
              </a:lnSpc>
              <a:spcAft>
                <a:spcPts val="800"/>
              </a:spcAft>
              <a:buClr>
                <a:srgbClr val="FF0000"/>
              </a:buClr>
              <a:buFont typeface="+mj-lt"/>
              <a:buAutoNum type="arabicPeriod"/>
              <a:tabLst>
                <a:tab pos="-825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amacını ve stratejik yönünü etkileyen iç ve dış faktörleri analiz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etmek,</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800"/>
              </a:spcAft>
              <a:buClr>
                <a:srgbClr val="FF0000"/>
              </a:buClr>
              <a:buFont typeface="+mj-lt"/>
              <a:buAutoNum type="arabicPeriod"/>
              <a:tabLst>
                <a:tab pos="-825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İç ve dış faktörler için risk­leri ve fırsatları analiz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etmek,</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342900" algn="just">
              <a:lnSpc>
                <a:spcPct val="107000"/>
              </a:lnSpc>
              <a:spcAft>
                <a:spcPts val="800"/>
              </a:spcAft>
              <a:buClr>
                <a:srgbClr val="FF0000"/>
              </a:buClr>
              <a:buFont typeface="+mj-lt"/>
              <a:buAutoNum type="arabicPeriod"/>
              <a:tabLst>
                <a:tab pos="-825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Analizi düzenli aralıklar­la tekrarla ve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güncellemek,</a:t>
            </a:r>
            <a:endParaRPr lang="tr-TR" sz="2400" dirty="0">
              <a:latin typeface="Arial" panose="020B0604020202020204" pitchFamily="34" charset="0"/>
              <a:ea typeface="Calibri" panose="020F0502020204030204" pitchFamily="34" charset="0"/>
              <a:cs typeface="Arial" panose="020B0604020202020204" pitchFamily="34" charset="0"/>
            </a:endParaRPr>
          </a:p>
          <a:p>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Not:</a:t>
            </a:r>
            <a:r>
              <a:rPr lang="tr-TR" sz="2400" i="1" dirty="0">
                <a:solidFill>
                  <a:srgbClr val="FF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İç ve dış faktörlerin anali­zinde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Güçlü Yönler-Zayıf Yönler-Fırsatlar- Tehditler (SWOT)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gibi bir analiz metodu kullanılabilir.</a:t>
            </a:r>
            <a:endParaRPr lang="tr-TR" sz="2400" dirty="0">
              <a:latin typeface="Arial" panose="020B0604020202020204" pitchFamily="34" charset="0"/>
              <a:cs typeface="Arial" panose="020B0604020202020204" pitchFamily="34" charset="0"/>
            </a:endParaRPr>
          </a:p>
        </p:txBody>
      </p:sp>
      <p:sp>
        <p:nvSpPr>
          <p:cNvPr id="3" name="Metin kutusu 2"/>
          <p:cNvSpPr txBox="1"/>
          <p:nvPr/>
        </p:nvSpPr>
        <p:spPr>
          <a:xfrm>
            <a:off x="1741109" y="27032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90" y="3426821"/>
            <a:ext cx="6108713" cy="3431948"/>
          </a:xfrm>
          <a:prstGeom prst="rect">
            <a:avLst/>
          </a:prstGeom>
        </p:spPr>
      </p:pic>
      <p:pic>
        <p:nvPicPr>
          <p:cNvPr id="2052" name="Picture 4" descr="http://www.ozgunresimler.com/data/media/1282/8db913be7c8144d299d2e233280.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131104" y="3442965"/>
            <a:ext cx="3012896" cy="3424659"/>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108744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41109" y="270323"/>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16976" y="742429"/>
            <a:ext cx="8675503" cy="2308324"/>
          </a:xfrm>
          <a:prstGeom prst="rect">
            <a:avLst/>
          </a:prstGeom>
        </p:spPr>
        <p:txBody>
          <a:bodyPr wrap="square">
            <a:spAutoFit/>
          </a:bodyPr>
          <a:lstStyle/>
          <a:p>
            <a:pPr algn="just">
              <a:spcAft>
                <a:spcPts val="800"/>
              </a:spcAft>
            </a:pPr>
            <a:r>
              <a:rPr lang="tr-TR" sz="2400" dirty="0">
                <a:latin typeface="Arial" panose="020B0604020202020204" pitchFamily="34" charset="0"/>
                <a:cs typeface="Arial" panose="020B0604020202020204" pitchFamily="34" charset="0"/>
              </a:rPr>
              <a:t>Kuruluş; kendi içinde bulunduğu durumu ve şartları anladığına dair kanıt­ları oluşturmalıdır. Bulunduğu pazarda, ürün ve hizmet için kalite gerek­sinimlerini gerçekleştirebilmesi için mevcut riskleri ve fırsatları analiz ede­ceği bu maddede kalite yönetim sisteminin başarılı olmasını engelleyecek hususları da ortaya çıkarmalıdır.</a:t>
            </a:r>
          </a:p>
        </p:txBody>
      </p:sp>
      <p:pic>
        <p:nvPicPr>
          <p:cNvPr id="3074" name="Picture 2" descr="http://i.paraanaliz.com/wp-content/uploads/2017/04/KOB%C4%B0-Kredis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1467" y="3040278"/>
            <a:ext cx="6696744" cy="3811994"/>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36064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4vector.com/i/free-vector-factory-clip-art_106391_Factory_clip_art_high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933056"/>
            <a:ext cx="9139165" cy="2936571"/>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323528" y="260648"/>
            <a:ext cx="8424936" cy="4524315"/>
          </a:xfrm>
          <a:prstGeom prst="rect">
            <a:avLst/>
          </a:prstGeom>
        </p:spPr>
        <p:txBody>
          <a:bodyPr wrap="square">
            <a:spAutoFit/>
          </a:bodyPr>
          <a:lstStyle/>
          <a:p>
            <a:pPr algn="just">
              <a:spcAft>
                <a:spcPts val="800"/>
              </a:spcAft>
            </a:pPr>
            <a:r>
              <a:rPr lang="tr-TR" sz="2400" b="1" dirty="0" smtClean="0">
                <a:solidFill>
                  <a:srgbClr val="C00000"/>
                </a:solidFill>
                <a:latin typeface="Arial" panose="020B0604020202020204" pitchFamily="34" charset="0"/>
                <a:ea typeface="Palatino Linotype" panose="02040502050505030304" pitchFamily="18" charset="0"/>
                <a:cs typeface="Arial" panose="020B0604020202020204" pitchFamily="34" charset="0"/>
              </a:rPr>
              <a:t>Kuruluş</a:t>
            </a:r>
            <a:r>
              <a:rPr lang="tr-TR" sz="2400" b="1" dirty="0">
                <a:solidFill>
                  <a:srgbClr val="C00000"/>
                </a:solidFill>
                <a:latin typeface="Arial" panose="020B0604020202020204" pitchFamily="34" charset="0"/>
                <a:ea typeface="Palatino Linotype" panose="02040502050505030304" pitchFamily="18" charset="0"/>
                <a:cs typeface="Arial" panose="020B0604020202020204" pitchFamily="34" charset="0"/>
              </a:rPr>
              <a:t>, kendi iç yapısını incelemeli </a:t>
            </a:r>
            <a:r>
              <a:rPr lang="tr-TR" sz="2400" dirty="0">
                <a:latin typeface="Arial" panose="020B0604020202020204" pitchFamily="34" charset="0"/>
                <a:cs typeface="Arial" panose="020B0604020202020204" pitchFamily="34" charset="0"/>
              </a:rPr>
              <a:t>ve iç kaynaklarının (makina, ekipman, yazılım, ölçüm cihazları, personel eğitim durumu vs.) yeterli olup olmadı­ğına karar vermelidir. Personelin yeterlilikleri, her bir proseste görev yapan kişilerin yeterli olup olmadığı, personel sayısının yeterlilikleri, kuruluş için­deki kısıtlar (bulunduğu çevre, sosyal imkanlar </a:t>
            </a:r>
            <a:r>
              <a:rPr lang="en-US" sz="2400" dirty="0">
                <a:latin typeface="Arial" panose="020B0604020202020204" pitchFamily="34" charset="0"/>
                <a:cs typeface="Arial" panose="020B0604020202020204" pitchFamily="34" charset="0"/>
              </a:rPr>
              <a:t>vs.), </a:t>
            </a:r>
            <a:r>
              <a:rPr lang="tr-TR" sz="2400" dirty="0">
                <a:latin typeface="Arial" panose="020B0604020202020204" pitchFamily="34" charset="0"/>
                <a:cs typeface="Arial" panose="020B0604020202020204" pitchFamily="34" charset="0"/>
              </a:rPr>
              <a:t>kuruluşun altyapı ih­tiyacı (bina, ekipman, donanım, yazılım, </a:t>
            </a:r>
            <a:r>
              <a:rPr lang="en-US" sz="2400" dirty="0">
                <a:latin typeface="Arial" panose="020B0604020202020204" pitchFamily="34" charset="0"/>
                <a:cs typeface="Arial" panose="020B0604020202020204" pitchFamily="34" charset="0"/>
              </a:rPr>
              <a:t>vs.), </a:t>
            </a:r>
            <a:r>
              <a:rPr lang="tr-TR" sz="2400" dirty="0">
                <a:latin typeface="Arial" panose="020B0604020202020204" pitchFamily="34" charset="0"/>
                <a:cs typeface="Arial" panose="020B0604020202020204" pitchFamily="34" charset="0"/>
              </a:rPr>
              <a:t>çalışma ortamının uygunluğu (sosyal, psikolojik, fiziksel vs.) ile birlikte dış tedarikçilere olan bağımlılık­ları ve temin edilmesi gerekenler bu analiz neticesinde ortaya konmalıdır. </a:t>
            </a:r>
            <a:r>
              <a:rPr lang="tr-TR" sz="2400" dirty="0">
                <a:solidFill>
                  <a:srgbClr val="FF0000"/>
                </a:solidFill>
                <a:latin typeface="Arial" panose="020B0604020202020204" pitchFamily="34" charset="0"/>
                <a:ea typeface="Palatino Linotype" panose="02040502050505030304" pitchFamily="18" charset="0"/>
                <a:cs typeface="Arial" panose="020B0604020202020204" pitchFamily="34" charset="0"/>
              </a:rPr>
              <a:t>Bu analizin düzenli (belirli aralıklarla) olarak yapılacağı, kuruluş tarafın­dan güvence altına alınmalıdır.</a:t>
            </a:r>
            <a:endParaRPr lang="tr-TR" sz="2400"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80133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4.1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15385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4.2 İlgili tarafların ihtiyaç ve beklentilerinin anlaşılması</a:t>
            </a:r>
          </a:p>
          <a:p>
            <a:pPr algn="just"/>
            <a:r>
              <a:rPr lang="tr-TR" sz="2400" dirty="0" smtClean="0">
                <a:latin typeface="Arial" panose="020B0604020202020204" pitchFamily="34" charset="0"/>
                <a:cs typeface="Arial" panose="020B0604020202020204" pitchFamily="34" charset="0"/>
              </a:rPr>
              <a:t>Kuruluş, müşteri ve uygulanabilir birincil ve ikincil mevzuat hükümlerini karşılayan ürünleri ve hizmetleri düzenli olarak sağlama yeteneğine etkisi veya potansiyel etkisinden dolayı, aşağıdakileri belirlemelidir:</a:t>
            </a:r>
          </a:p>
          <a:p>
            <a:pPr algn="just"/>
            <a:r>
              <a:rPr lang="pl-PL" sz="2400" dirty="0" smtClean="0">
                <a:latin typeface="Arial" panose="020B0604020202020204" pitchFamily="34" charset="0"/>
                <a:cs typeface="Arial" panose="020B0604020202020204" pitchFamily="34" charset="0"/>
              </a:rPr>
              <a:t>a) Kalite yönetim sistemi ile ilgili tarafları,</a:t>
            </a:r>
          </a:p>
          <a:p>
            <a:pPr algn="just"/>
            <a:r>
              <a:rPr lang="tr-TR" sz="2400" dirty="0" smtClean="0">
                <a:latin typeface="Arial" panose="020B0604020202020204" pitchFamily="34" charset="0"/>
                <a:cs typeface="Arial" panose="020B0604020202020204" pitchFamily="34" charset="0"/>
              </a:rPr>
              <a:t>b) Bu ilgili tarafların kalite yönetim sistemi ile ilgili şartları,</a:t>
            </a:r>
          </a:p>
          <a:p>
            <a:pPr algn="just"/>
            <a:r>
              <a:rPr lang="tr-TR" sz="2400" dirty="0" smtClean="0">
                <a:latin typeface="Arial" panose="020B0604020202020204" pitchFamily="34" charset="0"/>
                <a:cs typeface="Arial" panose="020B0604020202020204" pitchFamily="34" charset="0"/>
              </a:rPr>
              <a:t>Kuruluş, bu ilgili taraflar hakkındaki bilgileri ile bu tarafların şartlarını izlemeli ve gözden geçirmelidir.</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0" y="3498420"/>
            <a:ext cx="9144000" cy="3362472"/>
            <a:chOff x="0" y="3498420"/>
            <a:chExt cx="10123678" cy="3362472"/>
          </a:xfrm>
        </p:grpSpPr>
        <p:pic>
          <p:nvPicPr>
            <p:cNvPr id="26626" name="Picture 2" descr="https://media.licdn.com/mpr/mpr/AAEAAQAAAAAAAAgxAAAAJDhmZjVhOGMyLWVlODQtNDZkMS1iZTE3LWY3N2JlYTkxZmE1Y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498420"/>
              <a:ext cx="5059608" cy="33595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media.licdn.com/mpr/mpr/AAEAAQAAAAAAAAgxAAAAJDhmZjVhOGMyLWVlODQtNDZkMS1iZTE3LWY3N2JlYTkxZmE1Y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059608" y="3501312"/>
              <a:ext cx="5064070" cy="335958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741109" y="270323"/>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648134"/>
            <a:ext cx="8424936" cy="1405513"/>
          </a:xfrm>
          <a:prstGeom prst="rect">
            <a:avLst/>
          </a:prstGeom>
        </p:spPr>
        <p:txBody>
          <a:bodyPr wrap="square">
            <a:spAutoFit/>
          </a:bodyPr>
          <a:lstStyle/>
          <a:p>
            <a:pPr marL="268288" lvl="0" indent="-268288" algn="just">
              <a:spcAft>
                <a:spcPts val="800"/>
              </a:spcAft>
              <a:buClr>
                <a:srgbClr val="FF0000"/>
              </a:buClr>
              <a:buFont typeface="+mj-lt"/>
              <a:buAutoNum type="arabicPeriod"/>
              <a:tabLst>
                <a:tab pos="15875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Kalite Yönetim Sistemi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ile ilişkili, ilgili tarafları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belirlemek,</a:t>
            </a:r>
            <a:endParaRPr lang="tr-TR" sz="2400" dirty="0">
              <a:latin typeface="Arial" panose="020B0604020202020204" pitchFamily="34" charset="0"/>
              <a:ea typeface="Calibri" panose="020F0502020204030204" pitchFamily="34" charset="0"/>
              <a:cs typeface="Arial" panose="020B0604020202020204" pitchFamily="34" charset="0"/>
            </a:endParaRPr>
          </a:p>
          <a:p>
            <a:pPr marL="268288" lvl="0" indent="-268288" algn="just">
              <a:spcAft>
                <a:spcPts val="800"/>
              </a:spcAft>
              <a:buClr>
                <a:srgbClr val="FF0000"/>
              </a:buClr>
              <a:buFont typeface="+mj-lt"/>
              <a:buAutoNum type="arabicPeriod"/>
              <a:tabLst>
                <a:tab pos="15875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İlgili tarafların gereksi­nimlerini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belirlemek,</a:t>
            </a:r>
          </a:p>
          <a:p>
            <a:pPr marL="268288" lvl="0" indent="-268288" algn="just">
              <a:spcAft>
                <a:spcPts val="800"/>
              </a:spcAft>
              <a:buClr>
                <a:srgbClr val="FF0000"/>
              </a:buClr>
              <a:buFont typeface="+mj-lt"/>
              <a:buAutoNum type="arabicPeriod"/>
              <a:tabLst>
                <a:tab pos="15875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Analizi düzenli aralıklarla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tekrarlamak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ve güncellemek.</a:t>
            </a:r>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060848"/>
            <a:ext cx="9144000" cy="4797152"/>
          </a:xfrm>
          <a:prstGeom prst="rect">
            <a:avLst/>
          </a:prstGeom>
        </p:spPr>
      </p:pic>
      <p:sp>
        <p:nvSpPr>
          <p:cNvPr id="5" name="Dikdörtgen 4"/>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00741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36912"/>
            <a:ext cx="9144000" cy="4221088"/>
          </a:xfrm>
          <a:prstGeom prst="rect">
            <a:avLst/>
          </a:prstGeom>
        </p:spPr>
      </p:pic>
      <p:sp>
        <p:nvSpPr>
          <p:cNvPr id="2" name="Metin kutusu 1"/>
          <p:cNvSpPr txBox="1"/>
          <p:nvPr/>
        </p:nvSpPr>
        <p:spPr>
          <a:xfrm>
            <a:off x="1691680" y="260648"/>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722313"/>
            <a:ext cx="8784976" cy="2308324"/>
          </a:xfrm>
          <a:prstGeom prst="rect">
            <a:avLst/>
          </a:prstGeom>
        </p:spPr>
        <p:txBody>
          <a:bodyPr wrap="square">
            <a:spAutoFit/>
          </a:bodyPr>
          <a:lstStyle/>
          <a:p>
            <a:pPr>
              <a:spcAft>
                <a:spcPts val="800"/>
              </a:spcAf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yasal yükümlülüklerinin neler olduğuna dair bir dokü­manı ve ilgili yönetmeliklerin isimlerini içeren bir dokümanın hazırlanma­sı istenmektedir. Bu doküman kuruluşun ürettiği ürünle ilgili standartlar, tüketici hakları, ürün garanti süresi, güvenlikle ilgili zorunluluklar vs. gi­bi temel konuları içermektedir</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0917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91680" y="260648"/>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722313"/>
            <a:ext cx="8784976" cy="3416320"/>
          </a:xfrm>
          <a:prstGeom prst="rect">
            <a:avLst/>
          </a:prstGeom>
        </p:spPr>
        <p:txBody>
          <a:bodyPr wrap="square">
            <a:spAutoFit/>
          </a:bodyPr>
          <a:lstStyle/>
          <a:p>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ilgili taraf olarak belirleyebileceği taraflar arasında finansal ku­ruluşlar, tedarikçiler, yasa koyucular, medya, kamu, sendikalar gibi ilgili somut tanımlamaların bulunması gerekmektedir. Kuruluş ilgili tarafların beklentilerinin ve ihtiyaçlarının neler olduğuna dair bir çalışma gerçekleştirmelidir. Bu çalışmada ilgili taraflara belirli soruların sorulup geri bildi­rimlerin alınması ve bunların saklanması gerekmektedir. İlgili tarafların il­gili istekleri ve beklentileri düzenli şekilde izlenmeli ve gözden geçirilme­lidir.</a:t>
            </a:r>
            <a:endParaRPr lang="tr-TR" sz="2400" dirty="0">
              <a:latin typeface="Arial" panose="020B0604020202020204" pitchFamily="34" charset="0"/>
              <a:cs typeface="Arial" panose="020B0604020202020204" pitchFamily="34" charset="0"/>
            </a:endParaRPr>
          </a:p>
        </p:txBody>
      </p:sp>
      <p:grpSp>
        <p:nvGrpSpPr>
          <p:cNvPr id="4" name="Grup 3"/>
          <p:cNvGrpSpPr/>
          <p:nvPr/>
        </p:nvGrpSpPr>
        <p:grpSpPr>
          <a:xfrm>
            <a:off x="17144" y="4077073"/>
            <a:ext cx="9126856" cy="2778608"/>
            <a:chOff x="-28376" y="3682889"/>
            <a:chExt cx="9477215" cy="3159072"/>
          </a:xfrm>
        </p:grpSpPr>
        <p:pic>
          <p:nvPicPr>
            <p:cNvPr id="3074" name="Picture 2" descr="http://minfin.com.ua/img/2015/6969084/09dc7bab995fc7c7e7276e1fc966fce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76" y="3682890"/>
              <a:ext cx="4738607" cy="315907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minfin.com.ua/img/2015/6969084/09dc7bab995fc7c7e7276e1fc966fce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710231" y="3682889"/>
              <a:ext cx="4738608" cy="3159071"/>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Dikdörtgen 6"/>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899489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287523" y="260648"/>
            <a:ext cx="8568952" cy="193899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0.1 Genel</a:t>
            </a:r>
          </a:p>
          <a:p>
            <a:pPr algn="just"/>
            <a:r>
              <a:rPr lang="tr-TR" sz="2400" dirty="0" smtClean="0">
                <a:latin typeface="Arial" panose="020B0604020202020204" pitchFamily="34" charset="0"/>
                <a:cs typeface="Arial" panose="020B0604020202020204" pitchFamily="34" charset="0"/>
              </a:rPr>
              <a:t>Kalite yönetim sistemini uygulamaya karar vermek, kuruluşun genel performansını artırmaya yardım etmesi ve sürdürülebilir kalkınma inisiyatiflerine sağlam bir temel oluşturması bakımından, bir kuruluş açısından stratejik bir karardır.</a:t>
            </a:r>
          </a:p>
        </p:txBody>
      </p:sp>
      <p:pic>
        <p:nvPicPr>
          <p:cNvPr id="1026" name="Picture 2" descr="http://aresdanismanlik.com/wp-content/uploads/2016/05/2012815f60b1128-c5a1-4ef5-b3bd-a066595a24f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2348880"/>
            <a:ext cx="9144001" cy="450912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4.2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644549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p:cNvPicPr>
            <a:picLocks noChangeAspect="1"/>
          </p:cNvPicPr>
          <p:nvPr/>
        </p:nvPicPr>
        <p:blipFill>
          <a:blip r:embed="rId2"/>
          <a:stretch>
            <a:fillRect/>
          </a:stretch>
        </p:blipFill>
        <p:spPr>
          <a:xfrm>
            <a:off x="-5185" y="3692542"/>
            <a:ext cx="9149185" cy="3165458"/>
          </a:xfrm>
          <a:prstGeom prst="rect">
            <a:avLst/>
          </a:prstGeom>
        </p:spPr>
      </p:pic>
      <p:sp>
        <p:nvSpPr>
          <p:cNvPr id="2" name="1 Dikdörtgen"/>
          <p:cNvSpPr/>
          <p:nvPr/>
        </p:nvSpPr>
        <p:spPr>
          <a:xfrm>
            <a:off x="179512" y="0"/>
            <a:ext cx="8822214"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4.3 Kalite yönetim sisteminin kapsamının belirlenmesi</a:t>
            </a:r>
          </a:p>
          <a:p>
            <a:pPr algn="just"/>
            <a:r>
              <a:rPr lang="tr-TR" sz="2400" dirty="0" smtClean="0">
                <a:latin typeface="Arial" panose="020B0604020202020204" pitchFamily="34" charset="0"/>
                <a:cs typeface="Arial" panose="020B0604020202020204" pitchFamily="34" charset="0"/>
              </a:rPr>
              <a:t>Kuruluş, kapsamı belirlemek amacıyla, kalite yönetim sisteminin sınırlarını ve uygulanabilirliğini tayin etmelidir.</a:t>
            </a:r>
          </a:p>
          <a:p>
            <a:pPr algn="just"/>
            <a:r>
              <a:rPr lang="tr-TR" sz="2400" dirty="0" smtClean="0">
                <a:latin typeface="Arial" panose="020B0604020202020204" pitchFamily="34" charset="0"/>
                <a:cs typeface="Arial" panose="020B0604020202020204" pitchFamily="34" charset="0"/>
              </a:rPr>
              <a:t>Bu kapsam belirlenirken, kuruluş aşağıdakileri değerlendirmelidir:</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Madde 4.1’de atıf yapılan iç ve dış hususları,</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Madde 4.2’de atıf yapılan ilgili tarafların şartlarını,</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Kuruluşun, ürün ve hizmetlerini.</a:t>
            </a:r>
          </a:p>
          <a:p>
            <a:pPr algn="just"/>
            <a:r>
              <a:rPr lang="tr-TR" sz="2400" dirty="0" smtClean="0">
                <a:latin typeface="Arial" panose="020B0604020202020204" pitchFamily="34" charset="0"/>
                <a:cs typeface="Arial" panose="020B0604020202020204" pitchFamily="34" charset="0"/>
              </a:rPr>
              <a:t>Kuruluş, bu standardın şartlarından belirtilen kapsam dahilinde uygulanabilir olanların tamamını uygulamalıdır.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428999"/>
            <a:ext cx="9144000" cy="3429001"/>
            <a:chOff x="251520" y="2387115"/>
            <a:chExt cx="8892480" cy="4470885"/>
          </a:xfrm>
        </p:grpSpPr>
        <p:pic>
          <p:nvPicPr>
            <p:cNvPr id="28674" name="Picture 2" descr="http://docplayer.biz.tr/docs-images/50/27292519/images/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9504" y="2393504"/>
              <a:ext cx="4464496" cy="4464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docplayer.biz.tr/docs-images/50/27292519/images/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251520" y="2387115"/>
              <a:ext cx="4464496" cy="446449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5609" y="0"/>
            <a:ext cx="8822214" cy="4154984"/>
          </a:xfrm>
          <a:prstGeom prst="rect">
            <a:avLst/>
          </a:prstGeom>
        </p:spPr>
        <p:txBody>
          <a:bodyPr wrap="square">
            <a:spAutoFit/>
          </a:bodyPr>
          <a:lstStyle/>
          <a:p>
            <a:pPr algn="just"/>
            <a:r>
              <a:rPr lang="tr-TR" sz="2400" dirty="0" smtClean="0">
                <a:solidFill>
                  <a:srgbClr val="C00000"/>
                </a:solidFill>
                <a:latin typeface="Arial" panose="020B0604020202020204" pitchFamily="34" charset="0"/>
                <a:cs typeface="Arial" panose="020B0604020202020204" pitchFamily="34" charset="0"/>
              </a:rPr>
              <a:t>Kuruluşun kalite yönetim sisteminin kapsamı, dokümante edilmiş bilgi şeklinde bulunmalı ve muhafaza edilmelidir. </a:t>
            </a:r>
            <a:r>
              <a:rPr lang="tr-TR" sz="2400" dirty="0" smtClean="0">
                <a:latin typeface="Arial" panose="020B0604020202020204" pitchFamily="34" charset="0"/>
                <a:cs typeface="Arial" panose="020B0604020202020204" pitchFamily="34" charset="0"/>
              </a:rPr>
              <a:t>Kapsam, kapsanan ürün ve hizmet tiplerini belirtmeli ve bu standardın herhangi bir şartının kuruluş tarafından kalite yönetim sistemi kapsamında uygulanabilir olmadığı tayin edilirse, gerekçesini ifade etmelidir</a:t>
            </a:r>
            <a:r>
              <a:rPr lang="tr-TR" sz="2400" dirty="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Bu </a:t>
            </a:r>
            <a:r>
              <a:rPr lang="tr-TR" sz="2400" dirty="0">
                <a:latin typeface="Arial" panose="020B0604020202020204" pitchFamily="34" charset="0"/>
                <a:cs typeface="Arial" panose="020B0604020202020204" pitchFamily="34" charset="0"/>
              </a:rPr>
              <a:t>standarda uygunluk ancak, uygulanabilir olmayan olarak tayin edilen şartın, kuruluşun ürün ve hizmetlerinin uygunluğunu ve müşteri memnuniyetini artırmayı güvence altına alma yeteneği ve kabiliyetini etkilememesi durumunda söylenebilir.</a:t>
            </a:r>
          </a:p>
          <a:p>
            <a:pPr algn="just"/>
            <a:endParaRPr lang="tr-TR" sz="2400" dirty="0" smtClean="0"/>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444206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19672"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grpSp>
        <p:nvGrpSpPr>
          <p:cNvPr id="4" name="Grup 3"/>
          <p:cNvGrpSpPr/>
          <p:nvPr/>
        </p:nvGrpSpPr>
        <p:grpSpPr>
          <a:xfrm>
            <a:off x="0" y="3501007"/>
            <a:ext cx="9144000" cy="3357731"/>
            <a:chOff x="0" y="3666723"/>
            <a:chExt cx="9576048" cy="3192016"/>
          </a:xfrm>
        </p:grpSpPr>
        <p:pic>
          <p:nvPicPr>
            <p:cNvPr id="4098" name="Picture 2" descr="https://www.turcert.com/images/standartlar/iso-15504-yazilim-surec-degerlendirme-sistemi-standart-kapsami-neleri-iceri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666723"/>
              <a:ext cx="4788024" cy="31920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s://www.turcert.com/images/standartlar/iso-15504-yazilim-surec-degerlendirme-sistemi-standart-kapsami-neleri-iceri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788024" y="3666723"/>
              <a:ext cx="4788024" cy="319201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215516" y="553093"/>
            <a:ext cx="8712968" cy="3046988"/>
          </a:xfrm>
          <a:prstGeom prst="rect">
            <a:avLst/>
          </a:prstGeom>
        </p:spPr>
        <p:txBody>
          <a:bodyPr wrap="square">
            <a:spAutoFit/>
          </a:bodyPr>
          <a:lstStyle/>
          <a:p>
            <a:pPr marL="358775" lvl="0" indent="-358775" algn="just">
              <a:spcAft>
                <a:spcPts val="0"/>
              </a:spcAft>
              <a:buClr>
                <a:srgbClr val="FF0000"/>
              </a:buClr>
              <a:buFont typeface="+mj-lt"/>
              <a:buAutoNum type="arabicPeriod"/>
              <a:tabLst>
                <a:tab pos="-23813" algn="l"/>
                <a:tab pos="358775" algn="l"/>
              </a:tabLst>
            </a:pPr>
            <a:r>
              <a:rPr lang="tr-TR" sz="2400" dirty="0" err="1" smtClean="0">
                <a:solidFill>
                  <a:srgbClr val="000000"/>
                </a:solidFill>
                <a:latin typeface="Arial" panose="020B0604020202020204" pitchFamily="34" charset="0"/>
                <a:ea typeface="Palatino Linotype" panose="02040502050505030304" pitchFamily="18" charset="0"/>
                <a:cs typeface="Arial" panose="020B0604020202020204" pitchFamily="34" charset="0"/>
              </a:rPr>
              <a:t>KYS'nin</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kapsamı ve sınır­ları belirlenmeli,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23813" algn="l"/>
                <a:tab pos="35877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Kapsam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ve sınır belirlenir­ken kuruluş bağlamı ve ilgili taraflar dikkate alınmalı,</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spcAft>
                <a:spcPts val="0"/>
              </a:spcAft>
              <a:buClr>
                <a:srgbClr val="FF0000"/>
              </a:buClr>
              <a:buFont typeface="+mj-lt"/>
              <a:buAutoNum type="arabicPeriod"/>
              <a:tabLst>
                <a:tab pos="-23813" algn="l"/>
                <a:tab pos="35877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Kapsamda</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 ürün ve hiz­metler belirtilmeli,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23813" algn="l"/>
                <a:tab pos="35877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Kapsamda</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 kuruluş faaliyetleri kapsamında uygulama imkânı olmayan maddeler varsa belirtilmeli ve gerekçelendirilmeli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58775" lvl="0" indent="-358775" algn="just">
              <a:spcAft>
                <a:spcPts val="0"/>
              </a:spcAft>
              <a:buClr>
                <a:srgbClr val="FF0000"/>
              </a:buClr>
              <a:buFont typeface="+mj-lt"/>
              <a:buAutoNum type="arabicPeriod"/>
              <a:tabLst>
                <a:tab pos="-23813" algn="l"/>
                <a:tab pos="35877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Kapsamı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dokümante edilmeli.</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Dikdörtgen 6"/>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971727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4221088"/>
            <a:ext cx="4861560" cy="2735580"/>
          </a:xfrm>
          <a:prstGeom prst="rect">
            <a:avLst/>
          </a:prstGeom>
        </p:spPr>
      </p:pic>
      <p:sp>
        <p:nvSpPr>
          <p:cNvPr id="2" name="Metin kutusu 1"/>
          <p:cNvSpPr txBox="1"/>
          <p:nvPr/>
        </p:nvSpPr>
        <p:spPr>
          <a:xfrm>
            <a:off x="1619672"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107504" y="622951"/>
            <a:ext cx="8856984" cy="4524315"/>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Kapsamda kuruluş içerisinde oluşturulan yönetim sisteminin;</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263525" indent="-263525" algn="just">
              <a:spcAft>
                <a:spcPts val="0"/>
              </a:spcAft>
              <a:buClr>
                <a:srgbClr val="FF0000"/>
              </a:buClr>
              <a:buFont typeface="+mj-lt"/>
              <a:buAutoNum type="arabicPeriod"/>
              <a:tabLst>
                <a:tab pos="9779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Standardın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hangi maddelerini içerdiği,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263525" indent="-263525" algn="just">
              <a:spcAft>
                <a:spcPts val="0"/>
              </a:spcAft>
              <a:buClr>
                <a:srgbClr val="FF0000"/>
              </a:buClr>
              <a:buFont typeface="+mj-lt"/>
              <a:buAutoNum type="arabicPeriod"/>
              <a:tabLst>
                <a:tab pos="9906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Hangi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organizasyonel bölümleri, fonksiyonları içerdiği,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263525" indent="-263525" algn="just">
              <a:spcAft>
                <a:spcPts val="0"/>
              </a:spcAft>
              <a:buClr>
                <a:srgbClr val="FF0000"/>
              </a:buClr>
              <a:buFont typeface="+mj-lt"/>
              <a:buAutoNum type="arabicPeriod"/>
              <a:tabLst>
                <a:tab pos="9779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Hangi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ve hizmetleri içerdiği ve fiziksel sınırları belirlenmeli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ve kapsam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dokümanında belirtilmelidir.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algn="just">
              <a:spcAft>
                <a:spcPts val="800"/>
              </a:spcAft>
              <a:tabLst>
                <a:tab pos="97790" algn="l"/>
              </a:tabLst>
            </a:pPr>
            <a:r>
              <a:rPr lang="tr-TR" sz="2400" dirty="0">
                <a:solidFill>
                  <a:srgbClr val="000000"/>
                </a:solidFill>
                <a:latin typeface="Arial" panose="020B0604020202020204" pitchFamily="34" charset="0"/>
                <a:ea typeface="Times New Roman" panose="02020603050405020304" pitchFamily="18" charset="0"/>
                <a:cs typeface="Arial" panose="020B0604020202020204" pitchFamily="34" charset="0"/>
              </a:rPr>
              <a:t>Kuruluş, standardın herhangi bir maddesinin uygulanabilir olmaması du­rumunu gerekçe gösterecekse, sadece ilgili maddenin uygulanmaması du­rumunda ürün uygunluğunun etkilenmediğini kanıtlaması gerekmekte­dir. Kuruluşun ürettiği ürün/hizmet uygunluğu veya müşteri memnuniye­ti herhangi bir maddenin uygulanmaması sonucu zarar görecekse o zaman ilgili madde uygulanmalıdır.</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8769605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4.3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93610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2816"/>
            <a:ext cx="9144000" cy="5082091"/>
          </a:xfrm>
          <a:prstGeom prst="rect">
            <a:avLst/>
          </a:prstGeom>
        </p:spPr>
      </p:pic>
      <p:sp>
        <p:nvSpPr>
          <p:cNvPr id="2" name="1 Dikdörtgen"/>
          <p:cNvSpPr/>
          <p:nvPr/>
        </p:nvSpPr>
        <p:spPr>
          <a:xfrm>
            <a:off x="107504" y="20943"/>
            <a:ext cx="8928992" cy="1938992"/>
          </a:xfrm>
          <a:prstGeom prst="rect">
            <a:avLst/>
          </a:prstGeom>
        </p:spPr>
        <p:txBody>
          <a:bodyPr wrap="square">
            <a:spAutoFit/>
          </a:bodyPr>
          <a:lstStyle/>
          <a:p>
            <a:pPr algn="just"/>
            <a:r>
              <a:rPr lang="tr-TR" sz="2400" b="1" dirty="0" smtClean="0">
                <a:solidFill>
                  <a:srgbClr val="FF0000"/>
                </a:solidFill>
                <a:latin typeface="Arial" panose="020B0604020202020204" pitchFamily="34" charset="0"/>
                <a:cs typeface="Arial" panose="020B0604020202020204" pitchFamily="34" charset="0"/>
              </a:rPr>
              <a:t>4.4 Kalite yönetim sistemi ve prosesleri</a:t>
            </a:r>
          </a:p>
          <a:p>
            <a:pPr algn="just"/>
            <a:r>
              <a:rPr lang="tr-TR" sz="2400" b="1" dirty="0" smtClean="0">
                <a:solidFill>
                  <a:srgbClr val="FF0000"/>
                </a:solidFill>
                <a:latin typeface="Arial" panose="020B0604020202020204" pitchFamily="34" charset="0"/>
                <a:cs typeface="Arial" panose="020B0604020202020204" pitchFamily="34" charset="0"/>
              </a:rPr>
              <a:t>4.4.1</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Kuruluş, bu standardın şartlarına uygun olarak, ihtiyaç duyulan prosesler ve bunların birbiri ile etkileşimi dahil, bir kalite yönetim sistemi kurmalı, uygulamalı, sürekliliğini sağlamalı ve sürekli iyileştirmelidir.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Metin Kutusu 2"/>
          <p:cNvSpPr txBox="1">
            <a:spLocks noChangeArrowheads="1"/>
          </p:cNvSpPr>
          <p:nvPr/>
        </p:nvSpPr>
        <p:spPr bwMode="auto">
          <a:xfrm>
            <a:off x="-2956" y="6630141"/>
            <a:ext cx="236220" cy="22098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tr-TR" sz="1000">
                <a:effectLst/>
                <a:latin typeface="Times New Roman" panose="02020603050405020304" pitchFamily="18" charset="0"/>
                <a:ea typeface="Calibri" panose="020F0502020204030204" pitchFamily="34" charset="0"/>
                <a:cs typeface="Times New Roman" panose="02020603050405020304" pitchFamily="18" charset="0"/>
              </a:rPr>
              <a:t>1</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0943"/>
            <a:ext cx="8928992" cy="3046988"/>
          </a:xfrm>
          <a:prstGeom prst="rect">
            <a:avLst/>
          </a:prstGeom>
        </p:spPr>
        <p:txBody>
          <a:bodyPr wrap="square">
            <a:spAutoFit/>
          </a:bodyPr>
          <a:lstStyle/>
          <a:p>
            <a:pPr algn="just"/>
            <a:r>
              <a:rPr lang="tr-TR" sz="2400" dirty="0" smtClean="0">
                <a:latin typeface="Arial" panose="020B0604020202020204" pitchFamily="34" charset="0"/>
                <a:cs typeface="Arial" panose="020B0604020202020204" pitchFamily="34" charset="0"/>
              </a:rPr>
              <a:t>Kuruluş, kalite yönetim sistemi için ihtiyaç duyulan prosesleri ve bunların kuruluşun tamamında uygulamalarını tayin etmeli ve:</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Bu proseslerin istenen girdileri ile beklenen çıktılarını tayin etmeli,</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Bu proseslerin sırası ve birbirleri ile etkileşimini tayin etmeli,</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Proseslerin etkili işletimi ve kontrolünü güvence altına almak için ihtiyaç duyulan kriter ve yöntemleri (izleme, ölçme ve ilgili performans kriterleri dahil) tayin edilmeli ve uygulanmalı,</a:t>
            </a:r>
          </a:p>
        </p:txBody>
      </p:sp>
      <p:sp>
        <p:nvSpPr>
          <p:cNvPr id="3" name="Rectangle 4"/>
          <p:cNvSpPr>
            <a:spLocks noChangeArrowheads="1"/>
          </p:cNvSpPr>
          <p:nvPr/>
        </p:nvSpPr>
        <p:spPr bwMode="auto">
          <a:xfrm>
            <a:off x="467544" y="3788656"/>
            <a:ext cx="1447800" cy="1905000"/>
          </a:xfrm>
          <a:prstGeom prst="rect">
            <a:avLst/>
          </a:prstGeom>
          <a:solidFill>
            <a:schemeClr val="accent1"/>
          </a:solidFill>
          <a:ln w="635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tr-TR" altLang="tr-TR" sz="1600" b="1" dirty="0"/>
          </a:p>
          <a:p>
            <a:pPr algn="ctr"/>
            <a:r>
              <a:rPr lang="tr-TR" altLang="tr-TR" sz="2800" b="1" dirty="0">
                <a:solidFill>
                  <a:srgbClr val="FFFF00"/>
                </a:solidFill>
              </a:rPr>
              <a:t>GİRDİ</a:t>
            </a:r>
          </a:p>
          <a:p>
            <a:pPr algn="ctr"/>
            <a:r>
              <a:rPr lang="tr-TR" altLang="tr-TR" sz="2000" b="1" dirty="0">
                <a:solidFill>
                  <a:srgbClr val="FFFF00"/>
                </a:solidFill>
              </a:rPr>
              <a:t>Talepler</a:t>
            </a:r>
          </a:p>
          <a:p>
            <a:pPr algn="ctr"/>
            <a:r>
              <a:rPr lang="tr-TR" altLang="tr-TR" sz="2000" b="1" dirty="0">
                <a:solidFill>
                  <a:srgbClr val="FFFF00"/>
                </a:solidFill>
              </a:rPr>
              <a:t>Müşteri </a:t>
            </a:r>
          </a:p>
          <a:p>
            <a:pPr algn="ctr"/>
            <a:r>
              <a:rPr lang="tr-TR" altLang="tr-TR" sz="2000" b="1" dirty="0">
                <a:solidFill>
                  <a:srgbClr val="FFFF00"/>
                </a:solidFill>
              </a:rPr>
              <a:t>şartları</a:t>
            </a:r>
          </a:p>
          <a:p>
            <a:pPr algn="ctr"/>
            <a:r>
              <a:rPr lang="tr-TR" altLang="tr-TR" sz="2000" b="1" dirty="0">
                <a:solidFill>
                  <a:srgbClr val="FFFF00"/>
                </a:solidFill>
              </a:rPr>
              <a:t> vb.</a:t>
            </a:r>
            <a:endParaRPr lang="tr-TR" altLang="tr-TR" sz="1600" b="1" dirty="0">
              <a:solidFill>
                <a:srgbClr val="FFFF00"/>
              </a:solidFill>
            </a:endParaRPr>
          </a:p>
        </p:txBody>
      </p:sp>
      <p:sp>
        <p:nvSpPr>
          <p:cNvPr id="4" name="Oval 5"/>
          <p:cNvSpPr>
            <a:spLocks noChangeArrowheads="1"/>
          </p:cNvSpPr>
          <p:nvPr/>
        </p:nvSpPr>
        <p:spPr bwMode="auto">
          <a:xfrm>
            <a:off x="2678932" y="3707693"/>
            <a:ext cx="1752600" cy="1828800"/>
          </a:xfrm>
          <a:prstGeom prst="ellipse">
            <a:avLst/>
          </a:prstGeom>
          <a:solidFill>
            <a:schemeClr val="accent1"/>
          </a:solidFill>
          <a:ln w="63500">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tr-TR" altLang="tr-TR" sz="2000" b="1" dirty="0">
                <a:solidFill>
                  <a:srgbClr val="FFFF00"/>
                </a:solidFill>
              </a:rPr>
              <a:t>İnsan</a:t>
            </a:r>
          </a:p>
          <a:p>
            <a:pPr algn="ctr"/>
            <a:r>
              <a:rPr lang="tr-TR" altLang="tr-TR" sz="2000" b="1" dirty="0">
                <a:solidFill>
                  <a:srgbClr val="FFFF00"/>
                </a:solidFill>
              </a:rPr>
              <a:t>Ekipman</a:t>
            </a:r>
          </a:p>
          <a:p>
            <a:pPr algn="ctr"/>
            <a:r>
              <a:rPr lang="tr-TR" altLang="tr-TR" sz="2000" b="1" dirty="0">
                <a:solidFill>
                  <a:srgbClr val="FFFF00"/>
                </a:solidFill>
              </a:rPr>
              <a:t>Yöntem</a:t>
            </a:r>
          </a:p>
          <a:p>
            <a:pPr algn="ctr"/>
            <a:r>
              <a:rPr lang="tr-TR" altLang="tr-TR" sz="2000" b="1" dirty="0">
                <a:solidFill>
                  <a:srgbClr val="FFFF00"/>
                </a:solidFill>
              </a:rPr>
              <a:t>Ortam</a:t>
            </a:r>
          </a:p>
          <a:p>
            <a:pPr algn="ctr"/>
            <a:r>
              <a:rPr lang="tr-TR" altLang="tr-TR" sz="2000" b="1" dirty="0">
                <a:solidFill>
                  <a:srgbClr val="FFFF00"/>
                </a:solidFill>
              </a:rPr>
              <a:t>Malzeme</a:t>
            </a:r>
            <a:endParaRPr lang="tr-TR" altLang="tr-TR" sz="2800" b="1" dirty="0">
              <a:solidFill>
                <a:srgbClr val="FFFF00"/>
              </a:solidFill>
            </a:endParaRPr>
          </a:p>
        </p:txBody>
      </p:sp>
      <p:sp>
        <p:nvSpPr>
          <p:cNvPr id="5" name="Rectangle 6"/>
          <p:cNvSpPr>
            <a:spLocks noChangeArrowheads="1"/>
          </p:cNvSpPr>
          <p:nvPr/>
        </p:nvSpPr>
        <p:spPr bwMode="auto">
          <a:xfrm>
            <a:off x="5117332" y="3707693"/>
            <a:ext cx="1295400" cy="1676400"/>
          </a:xfrm>
          <a:prstGeom prst="rect">
            <a:avLst/>
          </a:prstGeom>
          <a:solidFill>
            <a:schemeClr val="accent1"/>
          </a:solidFill>
          <a:ln w="635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tr-TR" altLang="tr-TR" sz="2800" b="1" dirty="0">
                <a:solidFill>
                  <a:srgbClr val="FFFF00"/>
                </a:solidFill>
              </a:rPr>
              <a:t>ÇIKTI</a:t>
            </a:r>
          </a:p>
          <a:p>
            <a:pPr algn="ctr"/>
            <a:r>
              <a:rPr lang="tr-TR" altLang="tr-TR" sz="2000" b="1" dirty="0">
                <a:solidFill>
                  <a:srgbClr val="FFFF00"/>
                </a:solidFill>
              </a:rPr>
              <a:t>Bilgi</a:t>
            </a:r>
          </a:p>
          <a:p>
            <a:pPr algn="ctr"/>
            <a:r>
              <a:rPr lang="tr-TR" altLang="tr-TR" sz="2000" b="1" dirty="0">
                <a:solidFill>
                  <a:srgbClr val="FFFF00"/>
                </a:solidFill>
              </a:rPr>
              <a:t>Veri</a:t>
            </a:r>
          </a:p>
          <a:p>
            <a:pPr algn="ctr"/>
            <a:r>
              <a:rPr lang="tr-TR" altLang="tr-TR" sz="2000" b="1" dirty="0">
                <a:solidFill>
                  <a:srgbClr val="FFFF00"/>
                </a:solidFill>
              </a:rPr>
              <a:t>Hizmet</a:t>
            </a:r>
          </a:p>
          <a:p>
            <a:pPr algn="ctr"/>
            <a:r>
              <a:rPr lang="tr-TR" altLang="tr-TR" sz="2000" b="1" dirty="0">
                <a:solidFill>
                  <a:srgbClr val="FFFF00"/>
                </a:solidFill>
              </a:rPr>
              <a:t>Yazılım </a:t>
            </a:r>
            <a:r>
              <a:rPr lang="tr-TR" altLang="tr-TR" sz="2000" b="1" dirty="0" err="1">
                <a:solidFill>
                  <a:srgbClr val="FFFF00"/>
                </a:solidFill>
              </a:rPr>
              <a:t>vb</a:t>
            </a:r>
            <a:endParaRPr lang="tr-TR" altLang="tr-TR" sz="2800" b="1" dirty="0">
              <a:solidFill>
                <a:srgbClr val="FFFF00"/>
              </a:solidFill>
            </a:endParaRPr>
          </a:p>
        </p:txBody>
      </p:sp>
      <p:sp>
        <p:nvSpPr>
          <p:cNvPr id="6" name="Rectangle 7"/>
          <p:cNvSpPr>
            <a:spLocks noChangeArrowheads="1"/>
          </p:cNvSpPr>
          <p:nvPr/>
        </p:nvSpPr>
        <p:spPr bwMode="auto">
          <a:xfrm>
            <a:off x="7092182" y="4220456"/>
            <a:ext cx="1524000" cy="685800"/>
          </a:xfrm>
          <a:prstGeom prst="rect">
            <a:avLst/>
          </a:prstGeom>
          <a:solidFill>
            <a:schemeClr val="accent1"/>
          </a:solidFill>
          <a:ln w="635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tr-TR" altLang="tr-TR" sz="3600" b="1" dirty="0">
                <a:solidFill>
                  <a:srgbClr val="FFFF00"/>
                </a:solidFill>
              </a:rPr>
              <a:t>Sonuç</a:t>
            </a:r>
          </a:p>
        </p:txBody>
      </p:sp>
      <p:sp>
        <p:nvSpPr>
          <p:cNvPr id="7" name="Rectangle 8"/>
          <p:cNvSpPr>
            <a:spLocks noChangeArrowheads="1"/>
          </p:cNvSpPr>
          <p:nvPr/>
        </p:nvSpPr>
        <p:spPr bwMode="auto">
          <a:xfrm>
            <a:off x="2831332" y="5917493"/>
            <a:ext cx="1600200" cy="838200"/>
          </a:xfrm>
          <a:prstGeom prst="rect">
            <a:avLst/>
          </a:prstGeom>
          <a:solidFill>
            <a:schemeClr val="accent1"/>
          </a:solidFill>
          <a:ln w="635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tr-TR" altLang="tr-TR" b="1" dirty="0">
              <a:solidFill>
                <a:srgbClr val="000066"/>
              </a:solidFill>
            </a:endParaRPr>
          </a:p>
          <a:p>
            <a:pPr algn="ctr"/>
            <a:r>
              <a:rPr lang="tr-TR" altLang="tr-TR" b="1" dirty="0">
                <a:solidFill>
                  <a:srgbClr val="FFFF00"/>
                </a:solidFill>
              </a:rPr>
              <a:t>Faaliyetler</a:t>
            </a:r>
          </a:p>
          <a:p>
            <a:pPr algn="ctr"/>
            <a:r>
              <a:rPr lang="tr-TR" altLang="tr-TR" b="1" dirty="0">
                <a:solidFill>
                  <a:srgbClr val="FFFF00"/>
                </a:solidFill>
              </a:rPr>
              <a:t>Kaynaklar</a:t>
            </a:r>
          </a:p>
          <a:p>
            <a:pPr algn="ctr"/>
            <a:r>
              <a:rPr lang="tr-TR" altLang="tr-TR" b="1" dirty="0">
                <a:solidFill>
                  <a:srgbClr val="FFFF00"/>
                </a:solidFill>
              </a:rPr>
              <a:t>Kontroller</a:t>
            </a:r>
          </a:p>
          <a:p>
            <a:pPr algn="ctr"/>
            <a:endParaRPr lang="tr-TR" altLang="tr-TR" b="1" dirty="0">
              <a:solidFill>
                <a:srgbClr val="000066"/>
              </a:solidFill>
            </a:endParaRPr>
          </a:p>
        </p:txBody>
      </p:sp>
      <p:sp>
        <p:nvSpPr>
          <p:cNvPr id="8" name="Line 9"/>
          <p:cNvSpPr>
            <a:spLocks noChangeShapeType="1"/>
          </p:cNvSpPr>
          <p:nvPr/>
        </p:nvSpPr>
        <p:spPr bwMode="auto">
          <a:xfrm>
            <a:off x="4431532" y="4545893"/>
            <a:ext cx="685800" cy="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tr-TR"/>
          </a:p>
        </p:txBody>
      </p:sp>
      <p:sp>
        <p:nvSpPr>
          <p:cNvPr id="9" name="Line 10"/>
          <p:cNvSpPr>
            <a:spLocks noChangeShapeType="1"/>
          </p:cNvSpPr>
          <p:nvPr/>
        </p:nvSpPr>
        <p:spPr bwMode="auto">
          <a:xfrm>
            <a:off x="6412732" y="4545893"/>
            <a:ext cx="685800" cy="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tr-TR"/>
          </a:p>
        </p:txBody>
      </p:sp>
      <p:sp>
        <p:nvSpPr>
          <p:cNvPr id="10" name="Rectangle 11"/>
          <p:cNvSpPr>
            <a:spLocks noChangeArrowheads="1"/>
          </p:cNvSpPr>
          <p:nvPr/>
        </p:nvSpPr>
        <p:spPr bwMode="auto">
          <a:xfrm>
            <a:off x="4982393" y="3013161"/>
            <a:ext cx="1944688" cy="457200"/>
          </a:xfrm>
          <a:prstGeom prst="rect">
            <a:avLst/>
          </a:prstGeom>
          <a:solidFill>
            <a:schemeClr val="accent1"/>
          </a:solidFill>
          <a:ln w="63500">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tr-TR" altLang="tr-TR" b="1" dirty="0">
                <a:solidFill>
                  <a:srgbClr val="FFFF00"/>
                </a:solidFill>
              </a:rPr>
              <a:t>Geri besleme</a:t>
            </a:r>
            <a:endParaRPr lang="tr-TR" altLang="tr-TR" sz="3200" b="1" dirty="0">
              <a:solidFill>
                <a:srgbClr val="FFFF00"/>
              </a:solidFill>
            </a:endParaRPr>
          </a:p>
        </p:txBody>
      </p:sp>
      <p:cxnSp>
        <p:nvCxnSpPr>
          <p:cNvPr id="11" name="AutoShape 12"/>
          <p:cNvCxnSpPr>
            <a:cxnSpLocks noChangeShapeType="1"/>
          </p:cNvCxnSpPr>
          <p:nvPr/>
        </p:nvCxnSpPr>
        <p:spPr bwMode="auto">
          <a:xfrm rot="5400000" flipH="1">
            <a:off x="6861994" y="3161594"/>
            <a:ext cx="1108075" cy="946150"/>
          </a:xfrm>
          <a:prstGeom prst="bentConnector2">
            <a:avLst/>
          </a:prstGeom>
          <a:noFill/>
          <a:ln w="63500">
            <a:solidFill>
              <a:srgbClr val="FF3300"/>
            </a:solidFill>
            <a:miter lim="800000"/>
            <a:headEnd/>
            <a:tailEnd type="triangle" w="med" len="med"/>
          </a:ln>
          <a:extLst>
            <a:ext uri="{909E8E84-426E-40DD-AFC4-6F175D3DCCD1}">
              <a14:hiddenFill xmlns:a14="http://schemas.microsoft.com/office/drawing/2010/main">
                <a:noFill/>
              </a14:hiddenFill>
            </a:ext>
          </a:extLst>
        </p:spPr>
      </p:cxnSp>
      <p:sp>
        <p:nvSpPr>
          <p:cNvPr id="12" name="Line 13"/>
          <p:cNvSpPr>
            <a:spLocks noChangeShapeType="1"/>
          </p:cNvSpPr>
          <p:nvPr/>
        </p:nvSpPr>
        <p:spPr bwMode="auto">
          <a:xfrm>
            <a:off x="1916932" y="4545893"/>
            <a:ext cx="762000" cy="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tr-TR"/>
          </a:p>
        </p:txBody>
      </p:sp>
      <p:sp>
        <p:nvSpPr>
          <p:cNvPr id="13" name="Line 14"/>
          <p:cNvSpPr>
            <a:spLocks noChangeShapeType="1"/>
          </p:cNvSpPr>
          <p:nvPr/>
        </p:nvSpPr>
        <p:spPr bwMode="auto">
          <a:xfrm flipH="1" flipV="1">
            <a:off x="3593332" y="5536493"/>
            <a:ext cx="0" cy="3810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tr-TR"/>
          </a:p>
        </p:txBody>
      </p:sp>
      <p:cxnSp>
        <p:nvCxnSpPr>
          <p:cNvPr id="14" name="AutoShape 16"/>
          <p:cNvCxnSpPr>
            <a:cxnSpLocks noChangeShapeType="1"/>
          </p:cNvCxnSpPr>
          <p:nvPr/>
        </p:nvCxnSpPr>
        <p:spPr bwMode="auto">
          <a:xfrm rot="10800000" flipV="1">
            <a:off x="1221607" y="3067931"/>
            <a:ext cx="3744912" cy="673100"/>
          </a:xfrm>
          <a:prstGeom prst="bentConnector3">
            <a:avLst>
              <a:gd name="adj1" fmla="val 99491"/>
            </a:avLst>
          </a:prstGeom>
          <a:noFill/>
          <a:ln w="63500">
            <a:solidFill>
              <a:srgbClr val="FF3300"/>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17"/>
          <p:cNvCxnSpPr>
            <a:cxnSpLocks noChangeShapeType="1"/>
          </p:cNvCxnSpPr>
          <p:nvPr/>
        </p:nvCxnSpPr>
        <p:spPr bwMode="auto">
          <a:xfrm>
            <a:off x="3563169" y="3067931"/>
            <a:ext cx="26988" cy="608012"/>
          </a:xfrm>
          <a:prstGeom prst="straightConnector1">
            <a:avLst/>
          </a:prstGeom>
          <a:noFill/>
          <a:ln w="63500">
            <a:solidFill>
              <a:srgbClr val="FF3300"/>
            </a:solidFill>
            <a:round/>
            <a:headEnd/>
            <a:tailEnd type="triangle" w="med" len="med"/>
          </a:ln>
          <a:extLst>
            <a:ext uri="{909E8E84-426E-40DD-AFC4-6F175D3DCCD1}">
              <a14:hiddenFill xmlns:a14="http://schemas.microsoft.com/office/drawing/2010/main">
                <a:noFill/>
              </a14:hiddenFill>
            </a:ext>
          </a:extLst>
        </p:spPr>
      </p:cxnSp>
      <p:sp>
        <p:nvSpPr>
          <p:cNvPr id="16" name="Dikdörtgen 1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1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1000" fill="hold"/>
                                        <p:tgtEl>
                                          <p:spTgt spid="4"/>
                                        </p:tgtEl>
                                        <p:attrNameLst>
                                          <p:attrName>ppt_x</p:attrName>
                                        </p:attrNameLst>
                                      </p:cBhvr>
                                      <p:tavLst>
                                        <p:tav tm="0">
                                          <p:val>
                                            <p:strVal val="1+#ppt_w/2"/>
                                          </p:val>
                                        </p:tav>
                                        <p:tav tm="100000">
                                          <p:val>
                                            <p:strVal val="#ppt_x"/>
                                          </p:val>
                                        </p:tav>
                                      </p:tavLst>
                                    </p:anim>
                                    <p:anim calcmode="lin" valueType="num">
                                      <p:cBhvr additive="base">
                                        <p:cTn id="19" dur="10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53"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000" fill="hold"/>
                                        <p:tgtEl>
                                          <p:spTgt spid="7"/>
                                        </p:tgtEl>
                                        <p:attrNameLst>
                                          <p:attrName>ppt_x</p:attrName>
                                        </p:attrNameLst>
                                      </p:cBhvr>
                                      <p:tavLst>
                                        <p:tav tm="0">
                                          <p:val>
                                            <p:strVal val="#ppt_x"/>
                                          </p:val>
                                        </p:tav>
                                        <p:tav tm="100000">
                                          <p:val>
                                            <p:strVal val="#ppt_x"/>
                                          </p:val>
                                        </p:tav>
                                      </p:tavLst>
                                    </p:anim>
                                    <p:anim calcmode="lin" valueType="num">
                                      <p:cBhvr additive="base">
                                        <p:cTn id="30" dur="1000" fill="hold"/>
                                        <p:tgtEl>
                                          <p:spTgt spid="7"/>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53"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childTnLst>
                                </p:cTn>
                              </p:par>
                            </p:childTnLst>
                          </p:cTn>
                        </p:par>
                        <p:par>
                          <p:cTn id="37" fill="hold">
                            <p:stCondLst>
                              <p:cond delay="4500"/>
                            </p:stCondLst>
                            <p:childTnLst>
                              <p:par>
                                <p:cTn id="38" presetID="2" presetClass="entr" presetSubtype="2"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1000" fill="hold"/>
                                        <p:tgtEl>
                                          <p:spTgt spid="5"/>
                                        </p:tgtEl>
                                        <p:attrNameLst>
                                          <p:attrName>ppt_x</p:attrName>
                                        </p:attrNameLst>
                                      </p:cBhvr>
                                      <p:tavLst>
                                        <p:tav tm="0">
                                          <p:val>
                                            <p:strVal val="1+#ppt_w/2"/>
                                          </p:val>
                                        </p:tav>
                                        <p:tav tm="100000">
                                          <p:val>
                                            <p:strVal val="#ppt_x"/>
                                          </p:val>
                                        </p:tav>
                                      </p:tavLst>
                                    </p:anim>
                                    <p:anim calcmode="lin" valueType="num">
                                      <p:cBhvr additive="base">
                                        <p:cTn id="41" dur="10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5500"/>
                            </p:stCondLst>
                            <p:childTnLst>
                              <p:par>
                                <p:cTn id="43" presetID="53"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6000"/>
                            </p:stCondLst>
                            <p:childTnLst>
                              <p:par>
                                <p:cTn id="49" presetID="2" presetClass="entr" presetSubtype="2"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1000" fill="hold"/>
                                        <p:tgtEl>
                                          <p:spTgt spid="6"/>
                                        </p:tgtEl>
                                        <p:attrNameLst>
                                          <p:attrName>ppt_x</p:attrName>
                                        </p:attrNameLst>
                                      </p:cBhvr>
                                      <p:tavLst>
                                        <p:tav tm="0">
                                          <p:val>
                                            <p:strVal val="1+#ppt_w/2"/>
                                          </p:val>
                                        </p:tav>
                                        <p:tav tm="100000">
                                          <p:val>
                                            <p:strVal val="#ppt_x"/>
                                          </p:val>
                                        </p:tav>
                                      </p:tavLst>
                                    </p:anim>
                                    <p:anim calcmode="lin" valueType="num">
                                      <p:cBhvr additive="base">
                                        <p:cTn id="52" dur="1000" fill="hold"/>
                                        <p:tgtEl>
                                          <p:spTgt spid="6"/>
                                        </p:tgtEl>
                                        <p:attrNameLst>
                                          <p:attrName>ppt_y</p:attrName>
                                        </p:attrNameLst>
                                      </p:cBhvr>
                                      <p:tavLst>
                                        <p:tav tm="0">
                                          <p:val>
                                            <p:strVal val="#ppt_y"/>
                                          </p:val>
                                        </p:tav>
                                        <p:tav tm="100000">
                                          <p:val>
                                            <p:strVal val="#ppt_y"/>
                                          </p:val>
                                        </p:tav>
                                      </p:tavLst>
                                    </p:anim>
                                  </p:childTnLst>
                                </p:cTn>
                              </p:par>
                            </p:childTnLst>
                          </p:cTn>
                        </p:par>
                        <p:par>
                          <p:cTn id="53" fill="hold">
                            <p:stCondLst>
                              <p:cond delay="7000"/>
                            </p:stCondLst>
                            <p:childTnLst>
                              <p:par>
                                <p:cTn id="54" presetID="2" presetClass="entr" presetSubtype="1"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1000" fill="hold"/>
                                        <p:tgtEl>
                                          <p:spTgt spid="10"/>
                                        </p:tgtEl>
                                        <p:attrNameLst>
                                          <p:attrName>ppt_x</p:attrName>
                                        </p:attrNameLst>
                                      </p:cBhvr>
                                      <p:tavLst>
                                        <p:tav tm="0">
                                          <p:val>
                                            <p:strVal val="#ppt_x"/>
                                          </p:val>
                                        </p:tav>
                                        <p:tav tm="100000">
                                          <p:val>
                                            <p:strVal val="#ppt_x"/>
                                          </p:val>
                                        </p:tav>
                                      </p:tavLst>
                                    </p:anim>
                                    <p:anim calcmode="lin" valueType="num">
                                      <p:cBhvr additive="base">
                                        <p:cTn id="57" dur="1000" fill="hold"/>
                                        <p:tgtEl>
                                          <p:spTgt spid="10"/>
                                        </p:tgtEl>
                                        <p:attrNameLst>
                                          <p:attrName>ppt_y</p:attrName>
                                        </p:attrNameLst>
                                      </p:cBhvr>
                                      <p:tavLst>
                                        <p:tav tm="0">
                                          <p:val>
                                            <p:strVal val="0-#ppt_h/2"/>
                                          </p:val>
                                        </p:tav>
                                        <p:tav tm="100000">
                                          <p:val>
                                            <p:strVal val="#ppt_y"/>
                                          </p:val>
                                        </p:tav>
                                      </p:tavLst>
                                    </p:anim>
                                  </p:childTnLst>
                                </p:cTn>
                              </p:par>
                            </p:childTnLst>
                          </p:cTn>
                        </p:par>
                        <p:par>
                          <p:cTn id="58" fill="hold">
                            <p:stCondLst>
                              <p:cond delay="8000"/>
                            </p:stCondLst>
                            <p:childTnLst>
                              <p:par>
                                <p:cTn id="59" presetID="53" presetClass="entr" presetSubtype="0" fill="hold" nodeType="after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p:cTn id="61" dur="500" fill="hold"/>
                                        <p:tgtEl>
                                          <p:spTgt spid="11"/>
                                        </p:tgtEl>
                                        <p:attrNameLst>
                                          <p:attrName>ppt_w</p:attrName>
                                        </p:attrNameLst>
                                      </p:cBhvr>
                                      <p:tavLst>
                                        <p:tav tm="0">
                                          <p:val>
                                            <p:fltVal val="0"/>
                                          </p:val>
                                        </p:tav>
                                        <p:tav tm="100000">
                                          <p:val>
                                            <p:strVal val="#ppt_w"/>
                                          </p:val>
                                        </p:tav>
                                      </p:tavLst>
                                    </p:anim>
                                    <p:anim calcmode="lin" valueType="num">
                                      <p:cBhvr>
                                        <p:cTn id="62" dur="500" fill="hold"/>
                                        <p:tgtEl>
                                          <p:spTgt spid="11"/>
                                        </p:tgtEl>
                                        <p:attrNameLst>
                                          <p:attrName>ppt_h</p:attrName>
                                        </p:attrNameLst>
                                      </p:cBhvr>
                                      <p:tavLst>
                                        <p:tav tm="0">
                                          <p:val>
                                            <p:fltVal val="0"/>
                                          </p:val>
                                        </p:tav>
                                        <p:tav tm="100000">
                                          <p:val>
                                            <p:strVal val="#ppt_h"/>
                                          </p:val>
                                        </p:tav>
                                      </p:tavLst>
                                    </p:anim>
                                    <p:animEffect transition="in" filter="fade">
                                      <p:cBhvr>
                                        <p:cTn id="63" dur="500"/>
                                        <p:tgtEl>
                                          <p:spTgt spid="11"/>
                                        </p:tgtEl>
                                      </p:cBhvr>
                                    </p:animEffect>
                                  </p:childTnLst>
                                </p:cTn>
                              </p:par>
                              <p:par>
                                <p:cTn id="64" presetID="53" presetClass="entr" presetSubtype="0" fill="hold"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par>
                                <p:cTn id="69" presetID="53"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 2"/>
          <p:cNvGrpSpPr/>
          <p:nvPr/>
        </p:nvGrpSpPr>
        <p:grpSpPr>
          <a:xfrm>
            <a:off x="0" y="3284984"/>
            <a:ext cx="9144000" cy="3573016"/>
            <a:chOff x="0" y="3284984"/>
            <a:chExt cx="8948810" cy="3573016"/>
          </a:xfrm>
        </p:grpSpPr>
        <p:pic>
          <p:nvPicPr>
            <p:cNvPr id="30722" name="Picture 2" descr="http://dijitaldonusum.net/wp-content/uploads/2015/10/surec-yonetimi-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284984"/>
              <a:ext cx="4195321" cy="3573016"/>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http://www.isokalitebelgesi.com/uploads/images/iso_egitimi_egitimleri/iso_egitimi_egitimleri_sertifikasi%20(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8130" y="3284984"/>
              <a:ext cx="4720680" cy="3540511"/>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7504" y="20943"/>
            <a:ext cx="9036496" cy="3416320"/>
          </a:xfrm>
          <a:prstGeom prst="rect">
            <a:avLst/>
          </a:prstGeom>
        </p:spPr>
        <p:txBody>
          <a:bodyPr wrap="square">
            <a:spAutoFit/>
          </a:bodyPr>
          <a:lstStyle/>
          <a:p>
            <a:pPr marL="358775" indent="-358775" algn="just"/>
            <a:r>
              <a:rPr lang="tr-TR" sz="2400" dirty="0" smtClean="0">
                <a:solidFill>
                  <a:srgbClr val="FF0000"/>
                </a:solidFill>
                <a:latin typeface="Arial" panose="020B0604020202020204" pitchFamily="34" charset="0"/>
                <a:cs typeface="Arial" panose="020B0604020202020204" pitchFamily="34" charset="0"/>
              </a:rPr>
              <a:t>d.</a:t>
            </a:r>
            <a:r>
              <a:rPr lang="tr-TR" sz="2400" dirty="0" smtClean="0">
                <a:latin typeface="Arial" panose="020B0604020202020204" pitchFamily="34" charset="0"/>
                <a:cs typeface="Arial" panose="020B0604020202020204" pitchFamily="34" charset="0"/>
              </a:rPr>
              <a:t> Bu prosesler için ihtiyaç duyulan kaynakları tayin etmeli ve varlığını güvence altına almalı,</a:t>
            </a:r>
          </a:p>
          <a:p>
            <a:pPr algn="just"/>
            <a:r>
              <a:rPr lang="tr-TR" sz="2400" dirty="0" smtClean="0">
                <a:solidFill>
                  <a:srgbClr val="FF0000"/>
                </a:solidFill>
                <a:latin typeface="Arial" panose="020B0604020202020204" pitchFamily="34" charset="0"/>
                <a:cs typeface="Arial" panose="020B0604020202020204" pitchFamily="34" charset="0"/>
              </a:rPr>
              <a:t>e.</a:t>
            </a:r>
            <a:r>
              <a:rPr lang="tr-TR" sz="2400" dirty="0" smtClean="0">
                <a:latin typeface="Arial" panose="020B0604020202020204" pitchFamily="34" charset="0"/>
                <a:cs typeface="Arial" panose="020B0604020202020204" pitchFamily="34" charset="0"/>
              </a:rPr>
              <a:t> Bu prosesler için yetki ve sorumlulukları belirlemeli,</a:t>
            </a:r>
          </a:p>
          <a:p>
            <a:pPr marL="358775" indent="-358775" algn="just"/>
            <a:r>
              <a:rPr lang="tr-TR" sz="2400" dirty="0" smtClean="0">
                <a:solidFill>
                  <a:srgbClr val="FF0000"/>
                </a:solidFill>
                <a:latin typeface="Arial" panose="020B0604020202020204" pitchFamily="34" charset="0"/>
                <a:cs typeface="Arial" panose="020B0604020202020204" pitchFamily="34" charset="0"/>
              </a:rPr>
              <a:t>f.</a:t>
            </a:r>
            <a:r>
              <a:rPr lang="tr-TR" sz="2400"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Madde 6.1’in şartlarına göre tayin edilmiş risk ve fırsatları belirlemeli</a:t>
            </a:r>
            <a:r>
              <a:rPr lang="tr-TR" sz="2400" dirty="0" smtClean="0">
                <a:latin typeface="Arial" panose="020B0604020202020204" pitchFamily="34" charset="0"/>
                <a:cs typeface="Arial" panose="020B0604020202020204" pitchFamily="34" charset="0"/>
              </a:rPr>
              <a:t>,</a:t>
            </a:r>
          </a:p>
          <a:p>
            <a:pPr marL="358775" indent="-358775" algn="just"/>
            <a:r>
              <a:rPr lang="tr-TR" sz="2400" dirty="0" smtClean="0">
                <a:solidFill>
                  <a:srgbClr val="FF0000"/>
                </a:solidFill>
                <a:latin typeface="Arial" panose="020B0604020202020204" pitchFamily="34" charset="0"/>
                <a:cs typeface="Arial" panose="020B0604020202020204" pitchFamily="34" charset="0"/>
              </a:rPr>
              <a:t>g.</a:t>
            </a:r>
            <a:r>
              <a:rPr lang="tr-TR" sz="2400" dirty="0" smtClean="0">
                <a:latin typeface="Arial" panose="020B0604020202020204" pitchFamily="34" charset="0"/>
                <a:cs typeface="Arial" panose="020B0604020202020204" pitchFamily="34" charset="0"/>
              </a:rPr>
              <a:t> Bu prosesleri değerlendirmeli ve bu proseslerin istenen sonuçlara erişmesini güvence altına almak için ihtiyaç duyulan herhangi bir değişikliği uygulamalı,</a:t>
            </a:r>
          </a:p>
          <a:p>
            <a:pPr algn="just"/>
            <a:r>
              <a:rPr lang="tr-TR" sz="2400" dirty="0" smtClean="0">
                <a:solidFill>
                  <a:srgbClr val="FF0000"/>
                </a:solidFill>
                <a:latin typeface="Arial" panose="020B0604020202020204" pitchFamily="34" charset="0"/>
                <a:cs typeface="Arial" panose="020B0604020202020204" pitchFamily="34" charset="0"/>
              </a:rPr>
              <a:t>h.</a:t>
            </a:r>
            <a:r>
              <a:rPr lang="tr-TR" sz="2400" dirty="0" smtClean="0">
                <a:latin typeface="Arial" panose="020B0604020202020204" pitchFamily="34" charset="0"/>
                <a:cs typeface="Arial" panose="020B0604020202020204" pitchFamily="34" charset="0"/>
              </a:rPr>
              <a:t> Prosesleri ve kalite yönetim sistemini iyileştirmelidir.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1502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6423" y="116632"/>
            <a:ext cx="8928992" cy="1938992"/>
          </a:xfrm>
          <a:prstGeom prst="rect">
            <a:avLst/>
          </a:prstGeom>
        </p:spPr>
        <p:txBody>
          <a:bodyPr wrap="square">
            <a:spAutoFit/>
          </a:bodyPr>
          <a:lstStyle/>
          <a:p>
            <a:pPr algn="just"/>
            <a:r>
              <a:rPr lang="tr-TR" sz="2400" b="1" dirty="0" smtClean="0">
                <a:solidFill>
                  <a:srgbClr val="FF0000"/>
                </a:solidFill>
              </a:rPr>
              <a:t>4.4.2 Kuruluş, ihtiyaç duyulan ölçüde:</a:t>
            </a:r>
          </a:p>
          <a:p>
            <a:pPr marL="263525" indent="-26352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Bu proseslerin işletimini desteklemek için dokümante edilmiş bilgiyi muhafaza etmeli,</a:t>
            </a:r>
          </a:p>
          <a:p>
            <a:pPr marL="263525" indent="-263525" algn="just">
              <a:buClr>
                <a:srgbClr val="FF0000"/>
              </a:buClr>
              <a:buFont typeface="+mj-lt"/>
              <a:buAutoNum type="alphaLcPeriod"/>
              <a:tabLst>
                <a:tab pos="263525" algn="l"/>
              </a:tabLst>
            </a:pPr>
            <a:r>
              <a:rPr lang="tr-TR" sz="2400" dirty="0" smtClean="0">
                <a:latin typeface="Arial" panose="020B0604020202020204" pitchFamily="34" charset="0"/>
                <a:cs typeface="Arial" panose="020B0604020202020204" pitchFamily="34" charset="0"/>
              </a:rPr>
              <a:t>Proseslerin planlanan şekilde yürütüldüğünden emin olmak için dokümante edilmiş bilgiyi sürdürmelidir.</a:t>
            </a:r>
            <a:endParaRPr lang="tr-TR" sz="2400" dirty="0">
              <a:latin typeface="Arial" panose="020B0604020202020204" pitchFamily="34" charset="0"/>
              <a:cs typeface="Arial" panose="020B0604020202020204" pitchFamily="34" charset="0"/>
            </a:endParaRPr>
          </a:p>
        </p:txBody>
      </p:sp>
      <p:pic>
        <p:nvPicPr>
          <p:cNvPr id="32770" name="Picture 2" descr="http://www.sigmacenter.com.tr/en/wp-content/uploads/2015/05/dokuman-yonetimi-1900x700_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61" y="2199640"/>
            <a:ext cx="9186161" cy="465836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11914" y="5379611"/>
            <a:ext cx="9189571" cy="1496682"/>
            <a:chOff x="-11914" y="4936918"/>
            <a:chExt cx="9189571" cy="1939375"/>
          </a:xfrm>
        </p:grpSpPr>
        <p:pic>
          <p:nvPicPr>
            <p:cNvPr id="6" name="Resim 5"/>
            <p:cNvPicPr>
              <a:picLocks noChangeAspect="1"/>
            </p:cNvPicPr>
            <p:nvPr/>
          </p:nvPicPr>
          <p:blipFill>
            <a:blip r:embed="rId2"/>
            <a:stretch>
              <a:fillRect/>
            </a:stretch>
          </p:blipFill>
          <p:spPr>
            <a:xfrm>
              <a:off x="-11914" y="4936918"/>
              <a:ext cx="5303994" cy="1939375"/>
            </a:xfrm>
            <a:prstGeom prst="rect">
              <a:avLst/>
            </a:prstGeom>
          </p:spPr>
        </p:pic>
        <p:pic>
          <p:nvPicPr>
            <p:cNvPr id="7" name="Resim 6"/>
            <p:cNvPicPr>
              <a:picLocks noChangeAspect="1"/>
            </p:cNvPicPr>
            <p:nvPr/>
          </p:nvPicPr>
          <p:blipFill>
            <a:blip r:embed="rId3"/>
            <a:stretch>
              <a:fillRect/>
            </a:stretch>
          </p:blipFill>
          <p:spPr>
            <a:xfrm>
              <a:off x="5292080" y="4936918"/>
              <a:ext cx="3885577" cy="1921082"/>
            </a:xfrm>
            <a:prstGeom prst="rect">
              <a:avLst/>
            </a:prstGeom>
          </p:spPr>
        </p:pic>
      </p:grpSp>
      <p:sp>
        <p:nvSpPr>
          <p:cNvPr id="3" name="2 Dikdörtgen"/>
          <p:cNvSpPr/>
          <p:nvPr/>
        </p:nvSpPr>
        <p:spPr>
          <a:xfrm>
            <a:off x="179512" y="116632"/>
            <a:ext cx="8856984" cy="4893647"/>
          </a:xfrm>
          <a:prstGeom prst="rect">
            <a:avLst/>
          </a:prstGeom>
        </p:spPr>
        <p:txBody>
          <a:bodyPr wrap="square">
            <a:spAutoFit/>
          </a:bodyPr>
          <a:lstStyle/>
          <a:p>
            <a:r>
              <a:rPr lang="tr-TR" sz="2400" b="1" dirty="0">
                <a:solidFill>
                  <a:srgbClr val="FF0000"/>
                </a:solidFill>
                <a:latin typeface="Arial" panose="020B0604020202020204" pitchFamily="34" charset="0"/>
                <a:cs typeface="Arial" panose="020B0604020202020204" pitchFamily="34" charset="0"/>
              </a:rPr>
              <a:t>Genel</a:t>
            </a:r>
          </a:p>
          <a:p>
            <a:pPr algn="just"/>
            <a:r>
              <a:rPr lang="tr-TR" sz="2400" dirty="0" smtClean="0">
                <a:latin typeface="Arial" panose="020B0604020202020204" pitchFamily="34" charset="0"/>
                <a:cs typeface="Arial" panose="020B0604020202020204" pitchFamily="34" charset="0"/>
              </a:rPr>
              <a:t>Bu standardı esas alarak bir kalite yönetim sistemini uygulayacak kuruluşa aşağıdaki </a:t>
            </a:r>
            <a:r>
              <a:rPr lang="tr-TR" sz="2400" b="1" dirty="0" smtClean="0">
                <a:solidFill>
                  <a:srgbClr val="FF0000"/>
                </a:solidFill>
                <a:latin typeface="Arial" panose="020B0604020202020204" pitchFamily="34" charset="0"/>
                <a:cs typeface="Arial" panose="020B0604020202020204" pitchFamily="34" charset="0"/>
              </a:rPr>
              <a:t>POTANSİYEL </a:t>
            </a:r>
            <a:r>
              <a:rPr lang="tr-TR" sz="2400" dirty="0" smtClean="0">
                <a:latin typeface="Arial" panose="020B0604020202020204" pitchFamily="34" charset="0"/>
                <a:cs typeface="Arial" panose="020B0604020202020204" pitchFamily="34" charset="0"/>
              </a:rPr>
              <a:t>faydaları sağlar:</a:t>
            </a:r>
          </a:p>
          <a:p>
            <a:pPr marL="266700" indent="-266700"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ve uygulanabilir birincil (</a:t>
            </a:r>
            <a:r>
              <a:rPr lang="tr-TR" sz="2400" dirty="0" smtClean="0">
                <a:latin typeface="Arial" panose="020B0604020202020204" pitchFamily="34" charset="0"/>
                <a:cs typeface="Arial" panose="020B0604020202020204" pitchFamily="34" charset="0"/>
                <a:hlinkClick r:id="rId4" tooltip="laws which were accepted by the lawmaking body nedir, ne demek, laws which were accepted by the lawmaking body anlamı - Sesli Sözlük"/>
              </a:rPr>
              <a:t>L</a:t>
            </a:r>
            <a:r>
              <a:rPr lang="en-US" sz="2400" dirty="0" err="1" smtClean="0">
                <a:latin typeface="Arial" panose="020B0604020202020204" pitchFamily="34" charset="0"/>
                <a:cs typeface="Arial" panose="020B0604020202020204" pitchFamily="34" charset="0"/>
                <a:hlinkClick r:id="rId4" tooltip="laws which were accepted by the lawmaking body nedir, ne demek, laws which were accepted by the lawmaking body anlamı - Sesli Sözlük"/>
              </a:rPr>
              <a:t>aws</a:t>
            </a:r>
            <a:r>
              <a:rPr lang="en-US" sz="2400" dirty="0" smtClean="0">
                <a:latin typeface="Arial" panose="020B0604020202020204" pitchFamily="34" charset="0"/>
                <a:cs typeface="Arial" panose="020B0604020202020204" pitchFamily="34" charset="0"/>
                <a:hlinkClick r:id="rId4" tooltip="laws which were accepted by the lawmaking body nedir, ne demek, laws which were accepted by the lawmaking body anlamı - Sesli Sözlük"/>
              </a:rPr>
              <a:t> </a:t>
            </a:r>
            <a:r>
              <a:rPr lang="en-US" sz="2400" dirty="0">
                <a:latin typeface="Arial" panose="020B0604020202020204" pitchFamily="34" charset="0"/>
                <a:cs typeface="Arial" panose="020B0604020202020204" pitchFamily="34" charset="0"/>
                <a:hlinkClick r:id="rId4" tooltip="laws which were accepted by the lawmaking body nedir, ne demek, laws which were accepted by the lawmaking body anlamı - Sesli Sözlük"/>
              </a:rPr>
              <a:t>which were accepted by the lawmaking </a:t>
            </a:r>
            <a:r>
              <a:rPr lang="en-US" sz="2400" dirty="0" smtClean="0">
                <a:latin typeface="Arial" panose="020B0604020202020204" pitchFamily="34" charset="0"/>
                <a:cs typeface="Arial" panose="020B0604020202020204" pitchFamily="34" charset="0"/>
                <a:hlinkClick r:id="rId4" tooltip="laws which were accepted by the lawmaking body nedir, ne demek, laws which were accepted by the lawmaking body anlamı - Sesli Sözlük"/>
              </a:rPr>
              <a:t>body</a:t>
            </a:r>
            <a:r>
              <a:rPr lang="tr-TR" sz="2400" dirty="0">
                <a:latin typeface="Arial" panose="020B0604020202020204" pitchFamily="34" charset="0"/>
                <a:cs typeface="Arial" panose="020B0604020202020204" pitchFamily="34" charset="0"/>
              </a:rPr>
              <a:t>-</a:t>
            </a:r>
            <a:r>
              <a:rPr lang="tr-TR" sz="2400" dirty="0">
                <a:solidFill>
                  <a:srgbClr val="FF0000"/>
                </a:solidFill>
                <a:latin typeface="Arial" panose="020B0604020202020204" pitchFamily="34" charset="0"/>
                <a:cs typeface="Arial" panose="020B0604020202020204" pitchFamily="34" charset="0"/>
              </a:rPr>
              <a:t>Yasama organı tarafından kabul edilen </a:t>
            </a:r>
            <a:r>
              <a:rPr lang="tr-TR" sz="2400" dirty="0" smtClean="0">
                <a:solidFill>
                  <a:srgbClr val="FF0000"/>
                </a:solidFill>
                <a:latin typeface="Arial" panose="020B0604020202020204" pitchFamily="34" charset="0"/>
                <a:cs typeface="Arial" panose="020B0604020202020204" pitchFamily="34" charset="0"/>
              </a:rPr>
              <a:t>kanunlar</a:t>
            </a:r>
            <a:r>
              <a:rPr lang="tr-TR" sz="2400" u="sng" dirty="0" smtClean="0">
                <a:latin typeface="Arial" panose="020B0604020202020204" pitchFamily="34" charset="0"/>
                <a:cs typeface="Arial" panose="020B0604020202020204" pitchFamily="34" charset="0"/>
              </a:rPr>
              <a:t>)</a:t>
            </a:r>
            <a:r>
              <a:rPr lang="tr-TR" sz="2400" dirty="0" smtClean="0">
                <a:latin typeface="Arial" panose="020B0604020202020204" pitchFamily="34" charset="0"/>
                <a:cs typeface="Arial" panose="020B0604020202020204" pitchFamily="34" charset="0"/>
              </a:rPr>
              <a:t> ve ikincil mevzuat (</a:t>
            </a:r>
            <a:r>
              <a:rPr lang="tr-TR" sz="2400" dirty="0">
                <a:solidFill>
                  <a:srgbClr val="0070C0"/>
                </a:solidFill>
                <a:latin typeface="Arial" panose="020B0604020202020204" pitchFamily="34" charset="0"/>
                <a:cs typeface="Arial" panose="020B0604020202020204" pitchFamily="34" charset="0"/>
              </a:rPr>
              <a:t>R</a:t>
            </a:r>
            <a:r>
              <a:rPr lang="en-US" sz="2400" dirty="0" err="1">
                <a:solidFill>
                  <a:srgbClr val="0070C0"/>
                </a:solidFill>
                <a:latin typeface="Arial" panose="020B0604020202020204" pitchFamily="34" charset="0"/>
                <a:cs typeface="Arial" panose="020B0604020202020204" pitchFamily="34" charset="0"/>
              </a:rPr>
              <a:t>egulations</a:t>
            </a:r>
            <a:r>
              <a:rPr lang="en-US" sz="2400" dirty="0">
                <a:solidFill>
                  <a:srgbClr val="0070C0"/>
                </a:solidFill>
                <a:latin typeface="Arial" panose="020B0604020202020204" pitchFamily="34" charset="0"/>
                <a:cs typeface="Arial" panose="020B0604020202020204" pitchFamily="34" charset="0"/>
              </a:rPr>
              <a:t> and communiqués to be published in relation to the </a:t>
            </a:r>
            <a:r>
              <a:rPr lang="en-US" sz="2400" dirty="0" smtClean="0">
                <a:solidFill>
                  <a:srgbClr val="0070C0"/>
                </a:solidFill>
                <a:latin typeface="Arial" panose="020B0604020202020204" pitchFamily="34" charset="0"/>
                <a:cs typeface="Arial" panose="020B0604020202020204" pitchFamily="34" charset="0"/>
              </a:rPr>
              <a:t>law</a:t>
            </a:r>
            <a:r>
              <a:rPr lang="tr-TR" sz="2400" dirty="0" smtClean="0">
                <a:solidFill>
                  <a:srgbClr val="0070C0"/>
                </a:solidFill>
                <a:latin typeface="Arial" panose="020B0604020202020204" pitchFamily="34" charset="0"/>
                <a:cs typeface="Arial" panose="020B0604020202020204" pitchFamily="34" charset="0"/>
              </a:rPr>
              <a:t> - </a:t>
            </a:r>
            <a:r>
              <a:rPr lang="tr-TR" sz="2400" dirty="0" smtClean="0">
                <a:solidFill>
                  <a:schemeClr val="accent6">
                    <a:lumMod val="75000"/>
                  </a:schemeClr>
                </a:solidFill>
                <a:latin typeface="Arial" panose="020B0604020202020204" pitchFamily="34" charset="0"/>
                <a:cs typeface="Arial" panose="020B0604020202020204" pitchFamily="34" charset="0"/>
              </a:rPr>
              <a:t>Kanunla </a:t>
            </a:r>
            <a:r>
              <a:rPr lang="tr-TR" sz="2400" dirty="0">
                <a:solidFill>
                  <a:schemeClr val="accent6">
                    <a:lumMod val="75000"/>
                  </a:schemeClr>
                </a:solidFill>
                <a:latin typeface="Arial" panose="020B0604020202020204" pitchFamily="34" charset="0"/>
                <a:cs typeface="Arial" panose="020B0604020202020204" pitchFamily="34" charset="0"/>
              </a:rPr>
              <a:t>ilgili olarak yayınlanacak tüzük, yönetmelik ve </a:t>
            </a:r>
            <a:r>
              <a:rPr lang="tr-TR" sz="2400" dirty="0" smtClean="0">
                <a:solidFill>
                  <a:schemeClr val="accent6">
                    <a:lumMod val="75000"/>
                  </a:schemeClr>
                </a:solidFill>
                <a:latin typeface="Arial" panose="020B0604020202020204" pitchFamily="34" charset="0"/>
                <a:cs typeface="Arial" panose="020B0604020202020204" pitchFamily="34" charset="0"/>
              </a:rPr>
              <a:t>tebliğler</a:t>
            </a:r>
            <a:r>
              <a:rPr lang="tr-TR" sz="2400" dirty="0" smtClean="0">
                <a:latin typeface="Arial" panose="020B0604020202020204" pitchFamily="34" charset="0"/>
                <a:cs typeface="Arial" panose="020B0604020202020204" pitchFamily="34" charset="0"/>
              </a:rPr>
              <a:t>) şartlarına uygun ürün ve hizmetleri sürekli sağlama kabiliyetini,</a:t>
            </a:r>
          </a:p>
          <a:p>
            <a:pPr marL="266700" indent="-266700"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memnuniyetini artırmak için fırsatları,</a:t>
            </a:r>
          </a:p>
          <a:p>
            <a:pPr marL="266700" indent="-266700"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Bağlamı ve amaçları ile ilgili risk ve fırsatları belirlemeyi,</a:t>
            </a:r>
          </a:p>
          <a:p>
            <a:pPr marL="266700" indent="-266700"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Belirtilmiş kalite yönetim sistemi şartlarına uygunluğun gösterilmesi </a:t>
            </a:r>
            <a:r>
              <a:rPr lang="tr-TR" sz="2400" dirty="0">
                <a:latin typeface="Arial" panose="020B0604020202020204" pitchFamily="34" charset="0"/>
                <a:cs typeface="Arial" panose="020B0604020202020204" pitchFamily="34" charset="0"/>
              </a:rPr>
              <a:t>kabiliyetini.</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751088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7842" y="4037007"/>
            <a:ext cx="9136158" cy="2839285"/>
            <a:chOff x="7842" y="3906993"/>
            <a:chExt cx="10640884" cy="2969300"/>
          </a:xfrm>
        </p:grpSpPr>
        <p:pic>
          <p:nvPicPr>
            <p:cNvPr id="1026" name="Picture 2" descr="https://www.siskon.com.tr/yonetim/ckeditor/kcfinder/upload/files/istatiksel_process_kontrol_yazilimlar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2" y="3906994"/>
              <a:ext cx="3556045" cy="296929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s://www.siskon.com.tr/yonetim/ckeditor/kcfinder/upload/files/istatiksel_process_kontrol_yazilimlar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536636" y="3906993"/>
              <a:ext cx="3556045" cy="296929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www.siskon.com.tr/yonetim/ckeditor/kcfinder/upload/files/istatiksel_process_kontrol_yazilimlari.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92681" y="3906993"/>
              <a:ext cx="3556045" cy="296929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691680"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07504" y="620688"/>
            <a:ext cx="9036496" cy="3416320"/>
          </a:xfrm>
          <a:prstGeom prst="rect">
            <a:avLst/>
          </a:prstGeom>
        </p:spPr>
        <p:txBody>
          <a:bodyPr wrap="square">
            <a:spAutoFit/>
          </a:bodyPr>
          <a:lstStyle/>
          <a:p>
            <a:pPr marL="342900" lvl="0" indent="-342900" algn="just">
              <a:spcAft>
                <a:spcPts val="0"/>
              </a:spcAft>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KYS için gerekli olan prosesleri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tanımlayınız,</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mj-lt"/>
              <a:buAutoNum type="arabicPeriod"/>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Proseslerin birbiriyle olan etkileşimini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belirleyiniz,</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mj-lt"/>
              <a:buAutoNum type="arabicPeriod"/>
              <a:tabLst>
                <a:tab pos="-2730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Proseslerde aşağıdakileri özellikle tanımlayınız;</a:t>
            </a:r>
            <a:endParaRPr lang="tr-TR" sz="2400" dirty="0" smtClean="0">
              <a:latin typeface="Arial" panose="020B0604020202020204" pitchFamily="34" charset="0"/>
              <a:ea typeface="Times New Roman" panose="02020603050405020304" pitchFamily="18" charset="0"/>
              <a:cs typeface="Arial" panose="020B0604020202020204" pitchFamily="34" charset="0"/>
            </a:endParaRPr>
          </a:p>
          <a:p>
            <a:pPr marL="519112" lvl="0" indent="-342900" algn="just">
              <a:spcAft>
                <a:spcPts val="0"/>
              </a:spcAft>
              <a:buClr>
                <a:srgbClr val="FF0000"/>
              </a:buClr>
              <a:buFont typeface="Wingdings" panose="05000000000000000000" pitchFamily="2" charset="2"/>
              <a:buChar char="Ø"/>
              <a:tabLst>
                <a:tab pos="-2730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Girdi/Çıktı</a:t>
            </a:r>
            <a:endParaRPr lang="tr-TR" sz="2400" dirty="0" smtClean="0">
              <a:latin typeface="Arial" panose="020B0604020202020204" pitchFamily="34" charset="0"/>
              <a:ea typeface="Times New Roman" panose="02020603050405020304" pitchFamily="18" charset="0"/>
              <a:cs typeface="Arial" panose="020B0604020202020204" pitchFamily="34" charset="0"/>
            </a:endParaRPr>
          </a:p>
          <a:p>
            <a:pPr marL="519112" lvl="0" indent="-342900" algn="just">
              <a:spcAft>
                <a:spcPts val="0"/>
              </a:spcAft>
              <a:buClr>
                <a:srgbClr val="FF0000"/>
              </a:buClr>
              <a:buFont typeface="Wingdings" panose="05000000000000000000" pitchFamily="2" charset="2"/>
              <a:buChar char="Ø"/>
              <a:tabLst>
                <a:tab pos="-27305"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Kontrol</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 Ölçüm ve Per­formans Göstergeleri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519112" lvl="0" indent="-342900" algn="just">
              <a:spcAft>
                <a:spcPts val="0"/>
              </a:spcAft>
              <a:buClr>
                <a:srgbClr val="FF0000"/>
              </a:buClr>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Kaynaklar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519112" lvl="0" indent="-342900" algn="just">
              <a:spcAft>
                <a:spcPts val="0"/>
              </a:spcAft>
              <a:buClr>
                <a:srgbClr val="FF0000"/>
              </a:buClr>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Sahibi ve So­rumlular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519112" lvl="0" indent="-342900" algn="just">
              <a:spcAft>
                <a:spcPts val="0"/>
              </a:spcAft>
              <a:buClr>
                <a:srgbClr val="FF0000"/>
              </a:buClr>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 ve Fırsatlar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algn="just"/>
            <a:r>
              <a:rPr lang="tr-TR" sz="2400"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4. </a:t>
            </a:r>
            <a:r>
              <a:rPr lang="tr-TR" sz="2400" dirty="0" smtClean="0">
                <a:latin typeface="Arial" panose="020B0604020202020204" pitchFamily="34" charset="0"/>
                <a:ea typeface="Palatino Linotype" panose="02040502050505030304" pitchFamily="18" charset="0"/>
                <a:cs typeface="Arial" panose="020B0604020202020204" pitchFamily="34" charset="0"/>
              </a:rPr>
              <a:t>Prosesleri </a:t>
            </a:r>
            <a:r>
              <a:rPr lang="tr-TR" sz="2400" dirty="0">
                <a:latin typeface="Arial" panose="020B0604020202020204" pitchFamily="34" charset="0"/>
                <a:ea typeface="Palatino Linotype" panose="02040502050505030304" pitchFamily="18" charset="0"/>
                <a:cs typeface="Arial" panose="020B0604020202020204" pitchFamily="34" charset="0"/>
              </a:rPr>
              <a:t>dokümante </a:t>
            </a:r>
            <a:r>
              <a:rPr lang="tr-TR" sz="2400" dirty="0" smtClean="0">
                <a:latin typeface="Arial" panose="020B0604020202020204" pitchFamily="34" charset="0"/>
                <a:ea typeface="Palatino Linotype" panose="02040502050505030304" pitchFamily="18" charset="0"/>
                <a:cs typeface="Arial" panose="020B0604020202020204" pitchFamily="34" charset="0"/>
              </a:rPr>
              <a:t>ediniz </a:t>
            </a:r>
            <a:r>
              <a:rPr lang="tr-TR" sz="2400" dirty="0">
                <a:latin typeface="Arial" panose="020B0604020202020204" pitchFamily="34" charset="0"/>
                <a:ea typeface="Palatino Linotype" panose="02040502050505030304" pitchFamily="18" charset="0"/>
                <a:cs typeface="Arial" panose="020B0604020202020204" pitchFamily="34" charset="0"/>
              </a:rPr>
              <a:t>ve </a:t>
            </a:r>
            <a:r>
              <a:rPr lang="tr-TR" sz="2400" dirty="0" smtClean="0">
                <a:latin typeface="Arial" panose="020B0604020202020204" pitchFamily="34" charset="0"/>
                <a:ea typeface="Palatino Linotype" panose="02040502050505030304" pitchFamily="18" charset="0"/>
                <a:cs typeface="Arial" panose="020B0604020202020204" pitchFamily="34" charset="0"/>
              </a:rPr>
              <a:t>kayıtlarını tutunuz.</a:t>
            </a:r>
            <a:endParaRPr lang="tr-TR" sz="2400" dirty="0">
              <a:latin typeface="Arial" panose="020B0604020202020204" pitchFamily="34" charset="0"/>
              <a:ea typeface="Palatino Linotype" panose="02040502050505030304" pitchFamily="18" charset="0"/>
              <a:cs typeface="Arial" panose="020B0604020202020204" pitchFamily="34" charset="0"/>
            </a:endParaRPr>
          </a:p>
        </p:txBody>
      </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426572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0" y="3789041"/>
            <a:ext cx="9144000" cy="3078568"/>
            <a:chOff x="0" y="3760285"/>
            <a:chExt cx="10230452" cy="3107324"/>
          </a:xfrm>
        </p:grpSpPr>
        <p:pic>
          <p:nvPicPr>
            <p:cNvPr id="9222" name="Picture 6" descr="http://www.irislink.com/Documents/Image/_IrisLink2.0/solutions/ecm/M-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760285"/>
              <a:ext cx="2827530" cy="309771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http://tusside.tubitak.gov.tr/sites/images/Tusside/sy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6222" y="3760285"/>
              <a:ext cx="3944230" cy="3107324"/>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süreç yönetimi ile ilgili görsel sonucu&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760285"/>
              <a:ext cx="3635896" cy="3097716"/>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547664"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45735" y="623727"/>
            <a:ext cx="8640960" cy="3253711"/>
          </a:xfrm>
          <a:prstGeom prst="rect">
            <a:avLst/>
          </a:prstGeom>
        </p:spPr>
        <p:txBody>
          <a:bodyPr wrap="square">
            <a:spAutoFit/>
          </a:bodyPr>
          <a:lstStyle/>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Standard kuruluştan en az aşağıdaki proseslerin belirlen­mesi ve dokümante edilmesini beklemektedir;</a:t>
            </a:r>
            <a:endParaRPr lang="tr-TR" sz="2400" dirty="0">
              <a:latin typeface="Arial" panose="020B0604020202020204" pitchFamily="34" charset="0"/>
              <a:ea typeface="Calibri" panose="020F0502020204030204" pitchFamily="34" charset="0"/>
              <a:cs typeface="Arial" panose="020B0604020202020204" pitchFamily="34" charset="0"/>
            </a:endParaRPr>
          </a:p>
          <a:p>
            <a:pPr marL="519112" indent="-342900" algn="just">
              <a:lnSpc>
                <a:spcPct val="107000"/>
              </a:lnSpc>
              <a:buClr>
                <a:srgbClr val="FF0000"/>
              </a:buClr>
              <a:buSzPct val="100000"/>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Ürün/hizmet gerçekleştirme ile ilgili olan prosesler,</a:t>
            </a:r>
          </a:p>
          <a:p>
            <a:pPr marL="519112" indent="-342900" algn="just">
              <a:lnSpc>
                <a:spcPct val="107000"/>
              </a:lnSpc>
              <a:buClr>
                <a:srgbClr val="FF0000"/>
              </a:buClr>
              <a:buSzPct val="100000"/>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Satın alma ile ilgili olan prosesler,</a:t>
            </a:r>
          </a:p>
          <a:p>
            <a:pPr marL="519112" indent="-342900" algn="just">
              <a:lnSpc>
                <a:spcPct val="107000"/>
              </a:lnSpc>
              <a:buClr>
                <a:srgbClr val="FF0000"/>
              </a:buClr>
              <a:buSzPct val="100000"/>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Satış ile ilgili olan prosesler,</a:t>
            </a:r>
          </a:p>
          <a:p>
            <a:pPr marL="519112" indent="-342900" algn="just">
              <a:lnSpc>
                <a:spcPct val="107000"/>
              </a:lnSpc>
              <a:buClr>
                <a:srgbClr val="FF0000"/>
              </a:buClr>
              <a:buSzPct val="100000"/>
              <a:buFont typeface="Wingdings" panose="05000000000000000000" pitchFamily="2" charset="2"/>
              <a:buChar char="Ø"/>
              <a:tabLst>
                <a:tab pos="-273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Tasarım ile ilgili olan prosesler (varsa),</a:t>
            </a:r>
          </a:p>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Belirlenen proseslerin birbirleri ile nasıl etkileşimde olduğu kuruluş tara­fından ortaya konmalı ve tarif edilmelidir.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420616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 8"/>
          <p:cNvGrpSpPr/>
          <p:nvPr/>
        </p:nvGrpSpPr>
        <p:grpSpPr>
          <a:xfrm>
            <a:off x="1" y="4221088"/>
            <a:ext cx="9143999" cy="2645442"/>
            <a:chOff x="1" y="4404128"/>
            <a:chExt cx="8711951" cy="2462402"/>
          </a:xfrm>
        </p:grpSpPr>
        <p:pic>
          <p:nvPicPr>
            <p:cNvPr id="11266" name="Picture 2" descr="YÜKSEKOVA TİCARET VE SANAYİ ODALARI PROSESLERİ ile ilgili görsel sonucu&quot;"/>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 y="4404128"/>
              <a:ext cx="4355975" cy="24538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YÜKSEKOVA TİCARET VE SANAYİ ODALARI PROSESLERİ ile ilgili görsel sonucu&quot;"/>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flipH="1">
              <a:off x="4355976" y="4404128"/>
              <a:ext cx="4355976" cy="246240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Dikdörtgen 1"/>
          <p:cNvSpPr/>
          <p:nvPr/>
        </p:nvSpPr>
        <p:spPr>
          <a:xfrm>
            <a:off x="1" y="116632"/>
            <a:ext cx="9143999" cy="5262979"/>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Bununla beraber aşağıdakilerin her proseste tanımlanmış olması gerekmektedir:</a:t>
            </a:r>
            <a:endParaRPr lang="tr-TR" sz="2400" dirty="0">
              <a:latin typeface="Arial" panose="020B0604020202020204" pitchFamily="34" charset="0"/>
              <a:ea typeface="Calibri" panose="020F0502020204030204" pitchFamily="34"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Proseslerin girdi/çıktıları,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Proseslerin sıraları, proses haritası,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kontrolleri, ölçümleri ve performans göstergeleri,</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iletişimi (iç, dış) (opsiyonel),</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kaynakları (makina, ölçüm aleti, yazılım, donanım, çalışma orta­mı) (altyapı),</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sorumluları (insan) ve prosesi değiştirmeye yetkili proses sahibi,</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Proses sorumluları (insan) ve prosesi değiştirmeye yetkili </a:t>
            </a:r>
            <a:r>
              <a:rPr lang="tr-TR" sz="2400" dirty="0">
                <a:solidFill>
                  <a:schemeClr val="bg1"/>
                </a:solidFill>
                <a:latin typeface="Arial" panose="020B0604020202020204" pitchFamily="34" charset="0"/>
                <a:ea typeface="Palatino Linotype" panose="02040502050505030304" pitchFamily="18" charset="0"/>
                <a:cs typeface="Arial" panose="020B0604020202020204" pitchFamily="34" charset="0"/>
              </a:rPr>
              <a:t>proses sahibi,</a:t>
            </a: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chemeClr val="bg1"/>
                </a:solidFill>
                <a:latin typeface="Arial" panose="020B0604020202020204" pitchFamily="34" charset="0"/>
                <a:ea typeface="Palatino Linotype" panose="02040502050505030304" pitchFamily="18" charset="0"/>
                <a:cs typeface="Arial" panose="020B0604020202020204" pitchFamily="34" charset="0"/>
              </a:rPr>
              <a:t>Proseslerin riskleri ve fırsatları,</a:t>
            </a:r>
          </a:p>
          <a:p>
            <a:pPr marL="342900" lvl="0" indent="-342900" algn="just">
              <a:spcAft>
                <a:spcPts val="0"/>
              </a:spcAft>
              <a:buClr>
                <a:srgbClr val="FF0000"/>
              </a:buClr>
              <a:buSzPct val="100000"/>
              <a:buFont typeface="Wingdings" panose="05000000000000000000" pitchFamily="2" charset="2"/>
              <a:buChar char="Ø"/>
              <a:tabLst>
                <a:tab pos="84138" algn="l"/>
                <a:tab pos="269875" algn="l"/>
              </a:tabLst>
            </a:pPr>
            <a:r>
              <a:rPr lang="tr-TR" sz="2400" dirty="0">
                <a:solidFill>
                  <a:schemeClr val="bg1"/>
                </a:solidFill>
                <a:latin typeface="Arial" panose="020B0604020202020204" pitchFamily="34" charset="0"/>
                <a:ea typeface="Palatino Linotype" panose="02040502050505030304" pitchFamily="18" charset="0"/>
                <a:cs typeface="Arial" panose="020B0604020202020204" pitchFamily="34" charset="0"/>
              </a:rPr>
              <a:t>Proses hedefleri.</a:t>
            </a:r>
            <a:endParaRPr lang="tr-TR" sz="2400" u="none" strike="noStrike" spc="0" dirty="0">
              <a:solidFill>
                <a:schemeClr val="bg1"/>
              </a:solidFill>
              <a:effectLst/>
              <a:latin typeface="Arial" panose="020B0604020202020204" pitchFamily="34" charset="0"/>
              <a:ea typeface="Palatino Linotype" panose="02040502050505030304" pitchFamily="18"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858846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188640"/>
            <a:ext cx="8568952" cy="3224985"/>
          </a:xfrm>
          <a:prstGeom prst="rect">
            <a:avLst/>
          </a:prstGeom>
        </p:spPr>
        <p:txBody>
          <a:bodyPr wrap="square">
            <a:spAutoFit/>
          </a:bodyPr>
          <a:lstStyle/>
          <a:p>
            <a:pPr marL="12700" marR="12700">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 </a:t>
            </a:r>
            <a:r>
              <a:rPr lang="tr-TR" sz="2400" dirty="0">
                <a:latin typeface="Arial" panose="020B0604020202020204" pitchFamily="34" charset="0"/>
                <a:ea typeface="Calibri" panose="020F0502020204030204" pitchFamily="34" charset="0"/>
                <a:cs typeface="Arial" panose="020B0604020202020204" pitchFamily="34" charset="0"/>
              </a:rPr>
              <a:t>Proseslerin dokümante edilmiş olması standart tarafından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olarak istenmektedir. Yukarıda ifade edi­len başlıklar da dâhil olmak üzere proseslerin denetçi tarafından görülme­si gerekmektedir.</a:t>
            </a: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Kayıt: </a:t>
            </a:r>
            <a:r>
              <a:rPr lang="tr-TR" sz="2400" dirty="0">
                <a:latin typeface="Arial" panose="020B0604020202020204" pitchFamily="34" charset="0"/>
                <a:ea typeface="Calibri" panose="020F0502020204030204" pitchFamily="34" charset="0"/>
                <a:cs typeface="Arial" panose="020B0604020202020204" pitchFamily="34" charset="0"/>
              </a:rPr>
              <a:t>Proseslerin uygulanması neticesinde elde edilen kayıtların da tutul­ması standart tarafından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latin typeface="Arial" panose="020B0604020202020204" pitchFamily="34" charset="0"/>
                <a:ea typeface="Calibri" panose="020F0502020204030204" pitchFamily="34" charset="0"/>
                <a:cs typeface="Arial" panose="020B0604020202020204" pitchFamily="34" charset="0"/>
              </a:rPr>
              <a:t>olarak istenmektedir.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5" name="Grup 4"/>
          <p:cNvGrpSpPr/>
          <p:nvPr/>
        </p:nvGrpSpPr>
        <p:grpSpPr>
          <a:xfrm>
            <a:off x="-2614" y="3335869"/>
            <a:ext cx="9146614" cy="3529333"/>
            <a:chOff x="-2614" y="3335869"/>
            <a:chExt cx="10783778" cy="3529333"/>
          </a:xfrm>
        </p:grpSpPr>
        <p:pic>
          <p:nvPicPr>
            <p:cNvPr id="12290" name="Picture 2" descr="dokümante edilmiş bilgi şartı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4" y="3335869"/>
              <a:ext cx="5400600" cy="352213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dokümante edilmiş bilgi şartı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397986" y="3337090"/>
              <a:ext cx="5383178" cy="352811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5082160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4.4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3898974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 Liderlik</a:t>
            </a:r>
          </a:p>
          <a:p>
            <a:r>
              <a:rPr lang="tr-TR" sz="2400" b="1" dirty="0" smtClean="0">
                <a:solidFill>
                  <a:srgbClr val="FF0000"/>
                </a:solidFill>
                <a:latin typeface="Arial" panose="020B0604020202020204" pitchFamily="34" charset="0"/>
                <a:cs typeface="Arial" panose="020B0604020202020204" pitchFamily="34" charset="0"/>
              </a:rPr>
              <a:t>5.1 Liderlik ve taahhüt</a:t>
            </a:r>
          </a:p>
          <a:p>
            <a:r>
              <a:rPr lang="tr-TR" sz="2400" dirty="0" smtClean="0">
                <a:latin typeface="Arial" panose="020B0604020202020204" pitchFamily="34" charset="0"/>
                <a:cs typeface="Arial" panose="020B0604020202020204" pitchFamily="34" charset="0"/>
              </a:rPr>
              <a:t>Üst yönetim, aşağıdakiler vasıtasıyla kalite yönetim sistemi için liderlik ve taahhüt göstermelidir: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etkinliği için hesap verilebilirliği,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politikası ve kalite amaçlarının oluşturulduğu ve bunların kuruluşun stratejik yönü ve bağlamı ile uyumluluğunun güvence altına alınması,</a:t>
            </a:r>
          </a:p>
        </p:txBody>
      </p:sp>
      <p:pic>
        <p:nvPicPr>
          <p:cNvPr id="33796" name="Picture 4" descr="http://www.kariyer.net/ik-blog/wp-content/uploads/2014/09/lead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68960"/>
            <a:ext cx="9144000" cy="378904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806256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www.elye.com.tr/images/content/elye-isg-liderli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21897"/>
            <a:ext cx="9144000"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88640"/>
            <a:ext cx="8964488"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5.1 Liderlik ve taahhüt</a:t>
            </a:r>
          </a:p>
          <a:p>
            <a:pPr marL="358775" indent="-358775">
              <a:buClr>
                <a:srgbClr val="FF0000"/>
              </a:buClr>
            </a:pPr>
            <a:r>
              <a:rPr lang="tr-TR" sz="2400" dirty="0" smtClean="0">
                <a:solidFill>
                  <a:srgbClr val="FF0000"/>
                </a:solidFill>
                <a:latin typeface="Arial" panose="020B0604020202020204" pitchFamily="34" charset="0"/>
                <a:cs typeface="Arial" panose="020B0604020202020204" pitchFamily="34" charset="0"/>
              </a:rPr>
              <a:t>c. </a:t>
            </a:r>
            <a:r>
              <a:rPr lang="tr-TR" sz="2400" dirty="0" smtClean="0">
                <a:latin typeface="Arial" panose="020B0604020202020204" pitchFamily="34" charset="0"/>
                <a:cs typeface="Arial" panose="020B0604020202020204" pitchFamily="34" charset="0"/>
              </a:rPr>
              <a:t>Kalite </a:t>
            </a:r>
            <a:r>
              <a:rPr lang="tr-TR" sz="2400" dirty="0">
                <a:latin typeface="Arial" panose="020B0604020202020204" pitchFamily="34" charset="0"/>
                <a:cs typeface="Arial" panose="020B0604020202020204" pitchFamily="34" charset="0"/>
              </a:rPr>
              <a:t>yönetim sistemi şartlarının, kuruluşun iş prosesleri ile entegre olduğunun güvence altına alınması,</a:t>
            </a:r>
          </a:p>
          <a:p>
            <a:pPr marL="358775" indent="-358775">
              <a:buClr>
                <a:srgbClr val="FF0000"/>
              </a:buClr>
            </a:pPr>
            <a:r>
              <a:rPr lang="tr-TR" sz="2400" dirty="0" smtClean="0">
                <a:solidFill>
                  <a:srgbClr val="FF0000"/>
                </a:solidFill>
                <a:latin typeface="Arial" panose="020B0604020202020204" pitchFamily="34" charset="0"/>
                <a:cs typeface="Arial" panose="020B0604020202020204" pitchFamily="34" charset="0"/>
              </a:rPr>
              <a:t>d. </a:t>
            </a:r>
            <a:r>
              <a:rPr lang="tr-TR" sz="2400" dirty="0">
                <a:latin typeface="Arial" panose="020B0604020202020204" pitchFamily="34" charset="0"/>
                <a:cs typeface="Arial" panose="020B0604020202020204" pitchFamily="34" charset="0"/>
              </a:rPr>
              <a:t>Proses yaklaşımı ve risk temelli düşünmenin kullanımının teşvik edilmesi,</a:t>
            </a:r>
          </a:p>
          <a:p>
            <a:pPr marL="358775" indent="-358775">
              <a:buClr>
                <a:srgbClr val="FF0000"/>
              </a:buClr>
            </a:pPr>
            <a:r>
              <a:rPr lang="tr-TR" sz="2400" dirty="0" smtClean="0">
                <a:solidFill>
                  <a:srgbClr val="FF0000"/>
                </a:solidFill>
                <a:latin typeface="Arial" panose="020B0604020202020204" pitchFamily="34" charset="0"/>
                <a:cs typeface="Arial" panose="020B0604020202020204" pitchFamily="34" charset="0"/>
              </a:rPr>
              <a:t>e. </a:t>
            </a:r>
            <a:r>
              <a:rPr lang="tr-TR" sz="2400" dirty="0">
                <a:latin typeface="Arial" panose="020B0604020202020204" pitchFamily="34" charset="0"/>
                <a:cs typeface="Arial" panose="020B0604020202020204" pitchFamily="34" charset="0"/>
              </a:rPr>
              <a:t>Kalite yönetim sistemi için gerekli kaynakların varlığının güvence altına alınması,</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9001000"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5.1 Liderlik ve taahhüt</a:t>
            </a:r>
          </a:p>
          <a:p>
            <a:pPr marL="358775" indent="-358775"/>
            <a:r>
              <a:rPr lang="tr-TR" sz="2400" dirty="0" smtClean="0">
                <a:solidFill>
                  <a:srgbClr val="FF0000"/>
                </a:solidFill>
                <a:latin typeface="Arial" panose="020B0604020202020204" pitchFamily="34" charset="0"/>
                <a:cs typeface="Arial" panose="020B0604020202020204" pitchFamily="34" charset="0"/>
              </a:rPr>
              <a:t>f.  </a:t>
            </a:r>
            <a:r>
              <a:rPr lang="tr-TR" sz="2400" dirty="0" smtClean="0">
                <a:latin typeface="Arial" panose="020B0604020202020204" pitchFamily="34" charset="0"/>
                <a:cs typeface="Arial" panose="020B0604020202020204" pitchFamily="34" charset="0"/>
              </a:rPr>
              <a:t>Etkin kalite yönetimi ve kalite yönetim sistem şartlarına uygunluğun öneminin paylaşılması,</a:t>
            </a:r>
          </a:p>
          <a:p>
            <a:pPr marL="358775" indent="-358775"/>
            <a:r>
              <a:rPr lang="tr-TR" sz="2400" dirty="0" smtClean="0">
                <a:solidFill>
                  <a:srgbClr val="FF0000"/>
                </a:solidFill>
                <a:latin typeface="Arial" panose="020B0604020202020204" pitchFamily="34" charset="0"/>
                <a:cs typeface="Arial" panose="020B0604020202020204" pitchFamily="34" charset="0"/>
              </a:rPr>
              <a:t>g. </a:t>
            </a:r>
            <a:r>
              <a:rPr lang="tr-TR" sz="2400" dirty="0" smtClean="0">
                <a:latin typeface="Arial" panose="020B0604020202020204" pitchFamily="34" charset="0"/>
                <a:cs typeface="Arial" panose="020B0604020202020204" pitchFamily="34" charset="0"/>
              </a:rPr>
              <a:t>Kalite </a:t>
            </a:r>
            <a:r>
              <a:rPr lang="tr-TR" sz="2400" dirty="0">
                <a:latin typeface="Arial" panose="020B0604020202020204" pitchFamily="34" charset="0"/>
                <a:cs typeface="Arial" panose="020B0604020202020204" pitchFamily="34" charset="0"/>
              </a:rPr>
              <a:t>yönetim sisteminin amaçlanan çıktılarına ulaşmasının güvence altına alınması,</a:t>
            </a:r>
          </a:p>
          <a:p>
            <a:pPr marL="358775" indent="-358775"/>
            <a:r>
              <a:rPr lang="tr-TR" sz="2400" dirty="0" smtClean="0">
                <a:solidFill>
                  <a:srgbClr val="FF0000"/>
                </a:solidFill>
                <a:latin typeface="Arial" panose="020B0604020202020204" pitchFamily="34" charset="0"/>
                <a:cs typeface="Arial" panose="020B0604020202020204" pitchFamily="34" charset="0"/>
              </a:rPr>
              <a:t>h. </a:t>
            </a:r>
            <a:r>
              <a:rPr lang="tr-TR" sz="2400" dirty="0">
                <a:latin typeface="Arial" panose="020B0604020202020204" pitchFamily="34" charset="0"/>
                <a:cs typeface="Arial" panose="020B0604020202020204" pitchFamily="34" charset="0"/>
              </a:rPr>
              <a:t>Kalite yönetim sisteminin etkinliğine katkı sağlayacak kişilerin, işe alınması, yönlendirilmesi ve desteklenmesi,</a:t>
            </a:r>
          </a:p>
        </p:txBody>
      </p:sp>
      <p:grpSp>
        <p:nvGrpSpPr>
          <p:cNvPr id="3" name="Grup 2"/>
          <p:cNvGrpSpPr/>
          <p:nvPr/>
        </p:nvGrpSpPr>
        <p:grpSpPr>
          <a:xfrm>
            <a:off x="1" y="2834934"/>
            <a:ext cx="9144000" cy="4023066"/>
            <a:chOff x="0" y="2834934"/>
            <a:chExt cx="10728177" cy="4023066"/>
          </a:xfrm>
        </p:grpSpPr>
        <p:pic>
          <p:nvPicPr>
            <p:cNvPr id="35842" name="Picture 2" descr="http://www.aysamakses.com/wp-content/uploads/L%C4%B0DE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834934"/>
              <a:ext cx="5364088" cy="402306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aysamakses.com/wp-content/uploads/L%C4%B0DER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5364088" y="2834934"/>
              <a:ext cx="5364089" cy="4023066"/>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23766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44624"/>
            <a:ext cx="903649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5.1 Liderlik ve taahhüt</a:t>
            </a:r>
          </a:p>
          <a:p>
            <a:r>
              <a:rPr lang="tr-TR" sz="2400" dirty="0" smtClean="0">
                <a:solidFill>
                  <a:srgbClr val="FF0000"/>
                </a:solidFill>
                <a:latin typeface="Arial" panose="020B0604020202020204" pitchFamily="34" charset="0"/>
                <a:cs typeface="Arial" panose="020B0604020202020204" pitchFamily="34" charset="0"/>
              </a:rPr>
              <a:t>i. </a:t>
            </a:r>
            <a:r>
              <a:rPr lang="tr-TR" sz="2400" dirty="0" smtClean="0">
                <a:latin typeface="Arial" panose="020B0604020202020204" pitchFamily="34" charset="0"/>
                <a:cs typeface="Arial" panose="020B0604020202020204" pitchFamily="34" charset="0"/>
              </a:rPr>
              <a:t>İyileştirmenin teşvik edilmesi,</a:t>
            </a:r>
          </a:p>
          <a:p>
            <a:pPr marL="263525" indent="-263525"/>
            <a:r>
              <a:rPr lang="tr-TR" sz="2400" dirty="0" smtClean="0">
                <a:solidFill>
                  <a:srgbClr val="FF0000"/>
                </a:solidFill>
                <a:latin typeface="Arial" panose="020B0604020202020204" pitchFamily="34" charset="0"/>
                <a:cs typeface="Arial" panose="020B0604020202020204" pitchFamily="34" charset="0"/>
              </a:rPr>
              <a:t>j. </a:t>
            </a:r>
            <a:r>
              <a:rPr lang="tr-TR" sz="2400" dirty="0" smtClean="0">
                <a:latin typeface="Arial" panose="020B0604020202020204" pitchFamily="34" charset="0"/>
                <a:cs typeface="Arial" panose="020B0604020202020204" pitchFamily="34" charset="0"/>
              </a:rPr>
              <a:t>Diğer ilgili yönetim görevlilerinin (kendi sorumluluk alanlarına uygulanması bakımından) liderliğini göstermek için desteklenmesi.</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“İş” kavramına bu standardda yapılan atıf kuruluşun, özel veya kamu olması ya da kâr amacı güdüp gütmediğine bakılmaksızın, varlık amacı olan ana faaliyetler olarak tercüme edilebilir.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3" name="Grup 2"/>
          <p:cNvGrpSpPr/>
          <p:nvPr/>
        </p:nvGrpSpPr>
        <p:grpSpPr>
          <a:xfrm>
            <a:off x="35413" y="2854372"/>
            <a:ext cx="9108587" cy="4021921"/>
            <a:chOff x="35413" y="2854372"/>
            <a:chExt cx="8028975" cy="4021921"/>
          </a:xfrm>
        </p:grpSpPr>
        <p:pic>
          <p:nvPicPr>
            <p:cNvPr id="36866" name="Picture 2" descr="http://advbucks.com/uploads/images/Makaleler/lider(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13" y="2854372"/>
              <a:ext cx="4464496" cy="39844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advbucks.com/uploads/images/Makaleler/lider(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103948" y="2891817"/>
              <a:ext cx="3960440" cy="39844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1485813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79512" y="620688"/>
            <a:ext cx="8784976" cy="1938992"/>
          </a:xfrm>
          <a:prstGeom prst="rect">
            <a:avLst/>
          </a:prstGeom>
        </p:spPr>
        <p:txBody>
          <a:bodyPr wrap="square">
            <a:spAutoFit/>
          </a:bodyPr>
          <a:lstStyle/>
          <a:p>
            <a:pPr marL="358775" lvl="0" indent="-358775">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Sürekli iyileştirme faaliyet­leri yürütünüz ve teşvik edilme­sini sağlayınız,</a:t>
            </a:r>
          </a:p>
          <a:p>
            <a:pPr marL="358775" lvl="0" indent="-358775">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Stratejik yön ile hedeflerin tutarlı olmasına dikkat ediniz,</a:t>
            </a:r>
          </a:p>
          <a:p>
            <a:pPr marL="358775" lvl="0" indent="-358775">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Etkili bir KYS için kaynak­ları tesis ediniz,</a:t>
            </a:r>
          </a:p>
          <a:p>
            <a:pPr marL="358775" lvl="0" indent="-358775">
              <a:spcAft>
                <a:spcPts val="0"/>
              </a:spcAft>
              <a:buClr>
                <a:srgbClr val="FF0000"/>
              </a:buClr>
              <a:buFont typeface="+mj-lt"/>
              <a:buAutoNum type="arabicPeriod"/>
            </a:pPr>
            <a:r>
              <a:rPr lang="tr-TR" sz="2400" dirty="0">
                <a:latin typeface="Arial" panose="020B0604020202020204" pitchFamily="34" charset="0"/>
                <a:cs typeface="Arial" panose="020B0604020202020204" pitchFamily="34" charset="0"/>
              </a:rPr>
              <a:t>Hedeflerin gerçekleştiril­me seviyelerini takip ediniz.</a:t>
            </a:r>
            <a:endParaRPr lang="tr-TR" sz="2400" dirty="0">
              <a:effectLst/>
              <a:latin typeface="Arial" panose="020B0604020202020204" pitchFamily="34" charset="0"/>
              <a:cs typeface="Arial" panose="020B0604020202020204" pitchFamily="34" charset="0"/>
            </a:endParaRPr>
          </a:p>
        </p:txBody>
      </p:sp>
      <p:sp>
        <p:nvSpPr>
          <p:cNvPr id="3" name="Metin kutusu 2"/>
          <p:cNvSpPr txBox="1"/>
          <p:nvPr/>
        </p:nvSpPr>
        <p:spPr>
          <a:xfrm>
            <a:off x="1691680"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grpSp>
        <p:nvGrpSpPr>
          <p:cNvPr id="7" name="Grup 6"/>
          <p:cNvGrpSpPr/>
          <p:nvPr/>
        </p:nvGrpSpPr>
        <p:grpSpPr>
          <a:xfrm>
            <a:off x="9823" y="2485858"/>
            <a:ext cx="9134175" cy="4372142"/>
            <a:chOff x="9823" y="2485858"/>
            <a:chExt cx="9134175" cy="4372142"/>
          </a:xfrm>
        </p:grpSpPr>
        <p:pic>
          <p:nvPicPr>
            <p:cNvPr id="9218" name="Picture 2" descr="http://edugineer.com/wp-content/uploads/2017/04/edu-blog-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922" y="2485858"/>
              <a:ext cx="5069149" cy="4372142"/>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3"/>
            <a:stretch>
              <a:fillRect/>
            </a:stretch>
          </p:blipFill>
          <p:spPr>
            <a:xfrm>
              <a:off x="9823" y="4648008"/>
              <a:ext cx="2086100" cy="2209992"/>
            </a:xfrm>
            <a:prstGeom prst="rect">
              <a:avLst/>
            </a:prstGeom>
          </p:spPr>
        </p:pic>
        <p:pic>
          <p:nvPicPr>
            <p:cNvPr id="6" name="Resim 5"/>
            <p:cNvPicPr>
              <a:picLocks noChangeAspect="1"/>
            </p:cNvPicPr>
            <p:nvPr/>
          </p:nvPicPr>
          <p:blipFill>
            <a:blip r:embed="rId3"/>
            <a:stretch>
              <a:fillRect/>
            </a:stretch>
          </p:blipFill>
          <p:spPr>
            <a:xfrm flipH="1">
              <a:off x="7165070" y="4648008"/>
              <a:ext cx="1978928" cy="2209992"/>
            </a:xfrm>
            <a:prstGeom prst="rect">
              <a:avLst/>
            </a:prstGeom>
          </p:spPr>
        </p:pic>
      </p:gr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66084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UKO ile ilgili görsel sonucu&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0736" y="3554550"/>
            <a:ext cx="3223264" cy="3228980"/>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7" name="Resim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40" y="3690222"/>
            <a:ext cx="4608768" cy="3133962"/>
          </a:xfrm>
          <a:prstGeom prst="rect">
            <a:avLst/>
          </a:prstGeom>
        </p:spPr>
      </p:pic>
      <p:pic>
        <p:nvPicPr>
          <p:cNvPr id="8" name="Resim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8409" y="4221088"/>
            <a:ext cx="1601423" cy="1601424"/>
          </a:xfrm>
          <a:prstGeom prst="rect">
            <a:avLst/>
          </a:prstGeom>
        </p:spPr>
      </p:pic>
      <p:sp>
        <p:nvSpPr>
          <p:cNvPr id="9" name="Dikdörtgen 8"/>
          <p:cNvSpPr/>
          <p:nvPr/>
        </p:nvSpPr>
        <p:spPr>
          <a:xfrm>
            <a:off x="34985" y="171220"/>
            <a:ext cx="8904819" cy="3416320"/>
          </a:xfrm>
          <a:prstGeom prst="rect">
            <a:avLst/>
          </a:prstGeom>
        </p:spPr>
        <p:txBody>
          <a:bodyPr wrap="square">
            <a:spAutoFit/>
          </a:bodyPr>
          <a:lstStyle/>
          <a:p>
            <a:pPr algn="just"/>
            <a:r>
              <a:rPr lang="tr-TR" sz="2400" b="1" dirty="0">
                <a:solidFill>
                  <a:srgbClr val="002060"/>
                </a:solidFill>
                <a:latin typeface="Arial" panose="020B0604020202020204" pitchFamily="34" charset="0"/>
                <a:cs typeface="Arial" panose="020B0604020202020204" pitchFamily="34" charset="0"/>
              </a:rPr>
              <a:t>ISO </a:t>
            </a:r>
            <a:r>
              <a:rPr lang="tr-TR" sz="2400" b="1" dirty="0" smtClean="0">
                <a:solidFill>
                  <a:srgbClr val="002060"/>
                </a:solidFill>
                <a:latin typeface="Arial" panose="020B0604020202020204" pitchFamily="34" charset="0"/>
                <a:cs typeface="Arial" panose="020B0604020202020204" pitchFamily="34" charset="0"/>
              </a:rPr>
              <a:t>9001:2015 </a:t>
            </a:r>
            <a:r>
              <a:rPr lang="tr-TR" sz="2400" b="1" dirty="0">
                <a:solidFill>
                  <a:srgbClr val="002060"/>
                </a:solidFill>
                <a:latin typeface="Arial" panose="020B0604020202020204" pitchFamily="34" charset="0"/>
                <a:cs typeface="Arial" panose="020B0604020202020204" pitchFamily="34" charset="0"/>
              </a:rPr>
              <a:t>Standardı</a:t>
            </a:r>
            <a:r>
              <a:rPr lang="tr-TR" sz="2400" dirty="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Kalite </a:t>
            </a:r>
            <a:r>
              <a:rPr lang="tr-TR" sz="2400" dirty="0">
                <a:latin typeface="Arial" panose="020B0604020202020204" pitchFamily="34" charset="0"/>
                <a:cs typeface="Arial" panose="020B0604020202020204" pitchFamily="34" charset="0"/>
              </a:rPr>
              <a:t>yönetim sistemine ve bu sistemin her bir unsuruna uygulanabilir. </a:t>
            </a:r>
            <a:r>
              <a:rPr lang="tr-TR" sz="2400" b="1" dirty="0" smtClean="0">
                <a:solidFill>
                  <a:srgbClr val="FF0000"/>
                </a:solidFill>
                <a:latin typeface="Arial" panose="020B0604020202020204" pitchFamily="34" charset="0"/>
                <a:cs typeface="Arial" panose="020B0604020202020204" pitchFamily="34" charset="0"/>
              </a:rPr>
              <a:t>PUKÖ</a:t>
            </a:r>
            <a:r>
              <a:rPr lang="tr-TR" sz="2400" dirty="0" smtClean="0">
                <a:latin typeface="Arial" panose="020B0604020202020204" pitchFamily="34" charset="0"/>
                <a:cs typeface="Arial" panose="020B0604020202020204" pitchFamily="34" charset="0"/>
              </a:rPr>
              <a:t> kısaca </a:t>
            </a:r>
            <a:r>
              <a:rPr lang="tr-TR" sz="2400" dirty="0">
                <a:latin typeface="Arial" panose="020B0604020202020204" pitchFamily="34" charset="0"/>
                <a:cs typeface="Arial" panose="020B0604020202020204" pitchFamily="34" charset="0"/>
              </a:rPr>
              <a:t>aşağıdaki şekilde ifade edilebilir:</a:t>
            </a:r>
          </a:p>
          <a:p>
            <a:pPr algn="just"/>
            <a:r>
              <a:rPr lang="tr-TR" sz="2400" b="1" dirty="0" smtClean="0">
                <a:solidFill>
                  <a:srgbClr val="FF0000"/>
                </a:solidFill>
                <a:latin typeface="Arial" panose="020B0604020202020204" pitchFamily="34" charset="0"/>
                <a:cs typeface="Arial" panose="020B0604020202020204" pitchFamily="34" charset="0"/>
              </a:rPr>
              <a:t>Planla</a:t>
            </a:r>
            <a:r>
              <a:rPr lang="tr-TR" sz="2400" b="1" dirty="0" smtClean="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Kuruluşun </a:t>
            </a:r>
            <a:r>
              <a:rPr lang="tr-TR" sz="2400" dirty="0" smtClean="0">
                <a:latin typeface="Arial" panose="020B0604020202020204" pitchFamily="34" charset="0"/>
                <a:cs typeface="Arial" panose="020B0604020202020204" pitchFamily="34" charset="0"/>
              </a:rPr>
              <a:t>Kalite Politikasına </a:t>
            </a:r>
            <a:r>
              <a:rPr lang="tr-TR" sz="2400" dirty="0">
                <a:latin typeface="Arial" panose="020B0604020202020204" pitchFamily="34" charset="0"/>
                <a:cs typeface="Arial" panose="020B0604020202020204" pitchFamily="34" charset="0"/>
              </a:rPr>
              <a:t>uygun olarak, sonuçların elde edilmesi için gerekli amaçların </a:t>
            </a:r>
            <a:r>
              <a:rPr lang="tr-TR" sz="2400" dirty="0" smtClean="0">
                <a:latin typeface="Arial" panose="020B0604020202020204" pitchFamily="34" charset="0"/>
                <a:cs typeface="Arial" panose="020B0604020202020204" pitchFamily="34" charset="0"/>
              </a:rPr>
              <a:t>ve süreçlerin </a:t>
            </a:r>
            <a:r>
              <a:rPr lang="tr-TR" sz="2400" dirty="0">
                <a:latin typeface="Arial" panose="020B0604020202020204" pitchFamily="34" charset="0"/>
                <a:cs typeface="Arial" panose="020B0604020202020204" pitchFamily="34" charset="0"/>
              </a:rPr>
              <a:t>oluşturulması.</a:t>
            </a:r>
          </a:p>
          <a:p>
            <a:pPr algn="just"/>
            <a:r>
              <a:rPr lang="tr-TR" sz="2400" b="1" dirty="0" smtClean="0">
                <a:solidFill>
                  <a:srgbClr val="FF0000"/>
                </a:solidFill>
                <a:latin typeface="Arial" panose="020B0604020202020204" pitchFamily="34" charset="0"/>
                <a:cs typeface="Arial" panose="020B0604020202020204" pitchFamily="34" charset="0"/>
              </a:rPr>
              <a:t>Uygula</a:t>
            </a:r>
            <a:r>
              <a:rPr lang="tr-TR" sz="2400" dirty="0">
                <a:latin typeface="Arial" panose="020B0604020202020204" pitchFamily="34" charset="0"/>
                <a:cs typeface="Arial" panose="020B0604020202020204" pitchFamily="34" charset="0"/>
              </a:rPr>
              <a:t>: Süreçlerin planlandığı şekilde uygulanması.</a:t>
            </a:r>
          </a:p>
          <a:p>
            <a:pPr algn="just"/>
            <a:r>
              <a:rPr lang="tr-TR" sz="2400" b="1" dirty="0" smtClean="0">
                <a:solidFill>
                  <a:srgbClr val="FF0000"/>
                </a:solidFill>
                <a:latin typeface="Arial" panose="020B0604020202020204" pitchFamily="34" charset="0"/>
                <a:cs typeface="Arial" panose="020B0604020202020204" pitchFamily="34" charset="0"/>
              </a:rPr>
              <a:t>Kontrol Et</a:t>
            </a:r>
            <a:r>
              <a:rPr lang="tr-TR" sz="2400" b="1" dirty="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Taahhütler, </a:t>
            </a:r>
            <a:r>
              <a:rPr lang="tr-TR" sz="2400" dirty="0" smtClean="0">
                <a:latin typeface="Arial" panose="020B0604020202020204" pitchFamily="34" charset="0"/>
                <a:cs typeface="Arial" panose="020B0604020202020204" pitchFamily="34" charset="0"/>
              </a:rPr>
              <a:t>Kalite </a:t>
            </a:r>
            <a:r>
              <a:rPr lang="tr-TR" sz="2400" dirty="0">
                <a:latin typeface="Arial" panose="020B0604020202020204" pitchFamily="34" charset="0"/>
                <a:cs typeface="Arial" panose="020B0604020202020204" pitchFamily="34" charset="0"/>
              </a:rPr>
              <a:t>amaçları ve çalışma kriterleri dahil </a:t>
            </a:r>
            <a:r>
              <a:rPr lang="tr-TR" sz="2400" dirty="0" smtClean="0">
                <a:latin typeface="Arial" panose="020B0604020202020204" pitchFamily="34" charset="0"/>
                <a:cs typeface="Arial" panose="020B0604020202020204" pitchFamily="34" charset="0"/>
              </a:rPr>
              <a:t>proseslerin izlenmesi </a:t>
            </a:r>
            <a:r>
              <a:rPr lang="tr-TR" sz="2400" dirty="0">
                <a:latin typeface="Arial" panose="020B0604020202020204" pitchFamily="34" charset="0"/>
                <a:cs typeface="Arial" panose="020B0604020202020204" pitchFamily="34" charset="0"/>
              </a:rPr>
              <a:t>ve ölçülmesi ile sonuçların rapor edilmesi.</a:t>
            </a:r>
          </a:p>
          <a:p>
            <a:pPr algn="just"/>
            <a:r>
              <a:rPr lang="tr-TR" sz="2400" b="1" dirty="0" smtClean="0">
                <a:solidFill>
                  <a:srgbClr val="FF0000"/>
                </a:solidFill>
                <a:latin typeface="Arial" panose="020B0604020202020204" pitchFamily="34" charset="0"/>
                <a:cs typeface="Arial" panose="020B0604020202020204" pitchFamily="34" charset="0"/>
              </a:rPr>
              <a:t>Önlem Al</a:t>
            </a:r>
            <a:r>
              <a:rPr lang="tr-TR" sz="2400" b="1" dirty="0">
                <a:latin typeface="Arial" panose="020B0604020202020204" pitchFamily="34" charset="0"/>
                <a:cs typeface="Arial" panose="020B0604020202020204" pitchFamily="34" charset="0"/>
              </a:rPr>
              <a:t>: </a:t>
            </a:r>
            <a:r>
              <a:rPr lang="tr-TR" sz="2400" dirty="0">
                <a:latin typeface="Arial" panose="020B0604020202020204" pitchFamily="34" charset="0"/>
                <a:cs typeface="Arial" panose="020B0604020202020204" pitchFamily="34" charset="0"/>
              </a:rPr>
              <a:t>Sürekli iyileştirme için önlem alınması.</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547664"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pic>
        <p:nvPicPr>
          <p:cNvPr id="4" name="Resim 3"/>
          <p:cNvPicPr>
            <a:picLocks noChangeAspect="1"/>
          </p:cNvPicPr>
          <p:nvPr/>
        </p:nvPicPr>
        <p:blipFill>
          <a:blip r:embed="rId2"/>
          <a:stretch>
            <a:fillRect/>
          </a:stretch>
        </p:blipFill>
        <p:spPr>
          <a:xfrm>
            <a:off x="0" y="3789040"/>
            <a:ext cx="9159422" cy="3068960"/>
          </a:xfrm>
          <a:prstGeom prst="rect">
            <a:avLst/>
          </a:prstGeom>
        </p:spPr>
      </p:pic>
      <p:sp>
        <p:nvSpPr>
          <p:cNvPr id="3" name="Dikdörtgen 2"/>
          <p:cNvSpPr/>
          <p:nvPr/>
        </p:nvSpPr>
        <p:spPr>
          <a:xfrm>
            <a:off x="137723" y="664299"/>
            <a:ext cx="8856984" cy="5212068"/>
          </a:xfrm>
          <a:prstGeom prst="rect">
            <a:avLst/>
          </a:prstGeom>
        </p:spPr>
        <p:txBody>
          <a:bodyPr wrap="square">
            <a:spAutoFit/>
          </a:bodyPr>
          <a:lstStyle/>
          <a:p>
            <a:pPr marL="358775" indent="-358775" algn="just">
              <a:lnSpc>
                <a:spcPct val="107000"/>
              </a:lnSpc>
              <a:spcAft>
                <a:spcPts val="0"/>
              </a:spcAft>
              <a:buClr>
                <a:srgbClr val="FF0000"/>
              </a:buClr>
              <a:buFont typeface="+mj-lt"/>
              <a:buAutoNum type="arabicPeriod"/>
              <a:tabLst>
                <a:tab pos="170180" algn="l"/>
              </a:tabLst>
            </a:pPr>
            <a:r>
              <a:rPr lang="tr-TR" sz="2400" dirty="0">
                <a:latin typeface="Arial" panose="020B0604020202020204" pitchFamily="34" charset="0"/>
                <a:ea typeface="Calibri" panose="020F0502020204030204" pitchFamily="34" charset="0"/>
                <a:cs typeface="Arial" panose="020B0604020202020204" pitchFamily="34" charset="0"/>
              </a:rPr>
              <a:t>Şirketin stratejik yönü ile hedeflerin tutarlı </a:t>
            </a:r>
            <a:r>
              <a:rPr lang="tr-TR" sz="2400" dirty="0" smtClean="0">
                <a:latin typeface="Arial" panose="020B0604020202020204" pitchFamily="34" charset="0"/>
                <a:ea typeface="Calibri" panose="020F0502020204030204" pitchFamily="34" charset="0"/>
                <a:cs typeface="Arial" panose="020B0604020202020204" pitchFamily="34" charset="0"/>
              </a:rPr>
              <a:t>olmalı</a:t>
            </a:r>
            <a:r>
              <a:rPr lang="tr-TR" sz="2400" dirty="0">
                <a:latin typeface="Arial" panose="020B0604020202020204" pitchFamily="34" charset="0"/>
                <a:ea typeface="Calibri" panose="020F0502020204030204" pitchFamily="34" charset="0"/>
                <a:cs typeface="Arial" panose="020B0604020202020204" pitchFamily="34" charset="0"/>
              </a:rPr>
              <a:t>, </a:t>
            </a:r>
          </a:p>
          <a:p>
            <a:pPr marL="358775" indent="-358775" algn="just">
              <a:lnSpc>
                <a:spcPct val="107000"/>
              </a:lnSpc>
              <a:spcAft>
                <a:spcPts val="0"/>
              </a:spcAft>
              <a:buClr>
                <a:srgbClr val="FF0000"/>
              </a:buClr>
              <a:buFont typeface="+mj-lt"/>
              <a:buAutoNum type="arabicPeriod"/>
              <a:tabLst>
                <a:tab pos="170180" algn="l"/>
              </a:tabLst>
            </a:pPr>
            <a:r>
              <a:rPr lang="tr-TR" sz="2400" dirty="0" smtClean="0">
                <a:latin typeface="Arial" panose="020B0604020202020204" pitchFamily="34" charset="0"/>
                <a:ea typeface="Calibri" panose="020F0502020204030204" pitchFamily="34" charset="0"/>
                <a:cs typeface="Arial" panose="020B0604020202020204" pitchFamily="34" charset="0"/>
              </a:rPr>
              <a:t>Hedefler </a:t>
            </a:r>
            <a:r>
              <a:rPr lang="tr-TR" sz="2400" dirty="0">
                <a:latin typeface="Arial" panose="020B0604020202020204" pitchFamily="34" charset="0"/>
                <a:ea typeface="Calibri" panose="020F0502020204030204" pitchFamily="34" charset="0"/>
                <a:cs typeface="Arial" panose="020B0604020202020204" pitchFamily="34" charset="0"/>
              </a:rPr>
              <a:t>tutturulmuş </a:t>
            </a:r>
            <a:r>
              <a:rPr lang="tr-TR" sz="2400" dirty="0" smtClean="0">
                <a:latin typeface="Arial" panose="020B0604020202020204" pitchFamily="34" charset="0"/>
                <a:ea typeface="Calibri" panose="020F0502020204030204" pitchFamily="34" charset="0"/>
                <a:cs typeface="Arial" panose="020B0604020202020204" pitchFamily="34" charset="0"/>
              </a:rPr>
              <a:t>olmalı</a:t>
            </a:r>
            <a:r>
              <a:rPr lang="tr-TR" sz="2400" dirty="0">
                <a:latin typeface="Arial" panose="020B0604020202020204" pitchFamily="34" charset="0"/>
                <a:ea typeface="Calibri" panose="020F0502020204030204" pitchFamily="34" charset="0"/>
                <a:cs typeface="Arial" panose="020B0604020202020204" pitchFamily="34" charset="0"/>
              </a:rPr>
              <a:t>, tutturulmamışsa </a:t>
            </a:r>
            <a:r>
              <a:rPr lang="tr-TR" sz="2400" dirty="0" smtClean="0">
                <a:latin typeface="Arial" panose="020B0604020202020204" pitchFamily="34" charset="0"/>
                <a:ea typeface="Calibri" panose="020F0502020204030204" pitchFamily="34" charset="0"/>
                <a:cs typeface="Arial" panose="020B0604020202020204" pitchFamily="34" charset="0"/>
              </a:rPr>
              <a:t>gerekçeleri </a:t>
            </a:r>
            <a:r>
              <a:rPr lang="tr-TR" sz="2400" dirty="0">
                <a:latin typeface="Arial" panose="020B0604020202020204" pitchFamily="34" charset="0"/>
                <a:ea typeface="Calibri" panose="020F0502020204030204" pitchFamily="34" charset="0"/>
                <a:cs typeface="Arial" panose="020B0604020202020204" pitchFamily="34" charset="0"/>
              </a:rPr>
              <a:t>araştırıl­mış </a:t>
            </a:r>
            <a:r>
              <a:rPr lang="tr-TR" sz="2400" dirty="0" smtClean="0">
                <a:latin typeface="Arial" panose="020B0604020202020204" pitchFamily="34" charset="0"/>
                <a:ea typeface="Calibri" panose="020F0502020204030204" pitchFamily="34" charset="0"/>
                <a:cs typeface="Arial" panose="020B0604020202020204" pitchFamily="34" charset="0"/>
              </a:rPr>
              <a:t>olmalı</a:t>
            </a:r>
            <a:r>
              <a:rPr lang="tr-TR" sz="2400" dirty="0">
                <a:latin typeface="Arial" panose="020B0604020202020204" pitchFamily="34" charset="0"/>
                <a:ea typeface="Calibri" panose="020F0502020204030204" pitchFamily="34" charset="0"/>
                <a:cs typeface="Arial" panose="020B0604020202020204" pitchFamily="34" charset="0"/>
              </a:rPr>
              <a:t>,</a:t>
            </a:r>
          </a:p>
          <a:p>
            <a:pPr marL="358775" indent="-358775" algn="just">
              <a:lnSpc>
                <a:spcPct val="107000"/>
              </a:lnSpc>
              <a:spcAft>
                <a:spcPts val="0"/>
              </a:spcAft>
              <a:buClr>
                <a:srgbClr val="FF0000"/>
              </a:buClr>
              <a:buFont typeface="+mj-lt"/>
              <a:buAutoNum type="arabicPeriod"/>
              <a:tabLst>
                <a:tab pos="170180" algn="l"/>
              </a:tabLst>
            </a:pPr>
            <a:r>
              <a:rPr lang="tr-TR" sz="2400" dirty="0" smtClean="0">
                <a:latin typeface="Arial" panose="020B0604020202020204" pitchFamily="34" charset="0"/>
                <a:ea typeface="Calibri" panose="020F0502020204030204" pitchFamily="34" charset="0"/>
                <a:cs typeface="Arial" panose="020B0604020202020204" pitchFamily="34" charset="0"/>
              </a:rPr>
              <a:t>KYS'nin etkili olarak kuruluşta yürütülmesi için desteklenmesi (Şirket içinde iyileştirmeye yönelik birtakım kampanyaların, ödül sisteminin başlatılması vs.)</a:t>
            </a:r>
          </a:p>
          <a:p>
            <a:pPr>
              <a:lnSpc>
                <a:spcPct val="107000"/>
              </a:lnSpc>
              <a:spcAft>
                <a:spcPts val="0"/>
              </a:spcAft>
              <a:tabLst>
                <a:tab pos="170180" algn="l"/>
              </a:tabLst>
            </a:pPr>
            <a:r>
              <a:rPr lang="tr-TR" sz="2400" dirty="0" smtClean="0">
                <a:latin typeface="Arial" panose="020B0604020202020204" pitchFamily="34" charset="0"/>
                <a:ea typeface="Calibri" panose="020F0502020204030204" pitchFamily="34" charset="0"/>
                <a:cs typeface="Arial" panose="020B0604020202020204" pitchFamily="34" charset="0"/>
              </a:rPr>
              <a:t>Yukarıdaki </a:t>
            </a:r>
            <a:r>
              <a:rPr lang="tr-TR" sz="2400" dirty="0">
                <a:latin typeface="Arial" panose="020B0604020202020204" pitchFamily="34" charset="0"/>
                <a:ea typeface="Calibri" panose="020F0502020204030204" pitchFamily="34" charset="0"/>
                <a:cs typeface="Arial" panose="020B0604020202020204" pitchFamily="34" charset="0"/>
              </a:rPr>
              <a:t>konularla ilgili aşağıdaki kanıtları bulunmalıdır;</a:t>
            </a:r>
          </a:p>
          <a:p>
            <a:pPr marL="342900" indent="-342900" algn="just">
              <a:lnSpc>
                <a:spcPct val="107000"/>
              </a:lnSpc>
              <a:spcAft>
                <a:spcPts val="0"/>
              </a:spcAft>
              <a:buClr>
                <a:srgbClr val="FF0000"/>
              </a:buClr>
              <a:buFont typeface="Wingdings" panose="05000000000000000000" pitchFamily="2" charset="2"/>
              <a:buChar char="Ø"/>
              <a:tabLst>
                <a:tab pos="170180" algn="l"/>
              </a:tabLst>
            </a:pPr>
            <a:r>
              <a:rPr lang="tr-TR" sz="2400" dirty="0">
                <a:latin typeface="Arial" panose="020B0604020202020204" pitchFamily="34" charset="0"/>
                <a:ea typeface="Calibri" panose="020F0502020204030204" pitchFamily="34" charset="0"/>
                <a:cs typeface="Arial" panose="020B0604020202020204" pitchFamily="34" charset="0"/>
              </a:rPr>
              <a:t>Yönetim kademesindeki herkesin eksiksiz olarak YGG toplantısına </a:t>
            </a:r>
            <a:r>
              <a:rPr lang="tr-TR" sz="2400" dirty="0" smtClean="0">
                <a:latin typeface="Arial" panose="020B0604020202020204" pitchFamily="34" charset="0"/>
                <a:ea typeface="Calibri" panose="020F0502020204030204" pitchFamily="34" charset="0"/>
                <a:cs typeface="Arial" panose="020B0604020202020204" pitchFamily="34" charset="0"/>
              </a:rPr>
              <a:t>katılması</a:t>
            </a:r>
            <a:r>
              <a:rPr lang="tr-TR" sz="2400" dirty="0">
                <a:latin typeface="Arial" panose="020B0604020202020204" pitchFamily="34" charset="0"/>
                <a:ea typeface="Calibri" panose="020F0502020204030204" pitchFamily="34" charset="0"/>
                <a:cs typeface="Arial" panose="020B0604020202020204" pitchFamily="34" charset="0"/>
              </a:rPr>
              <a:t>,</a:t>
            </a:r>
          </a:p>
          <a:p>
            <a:pPr marL="342900" indent="-342900" algn="just">
              <a:lnSpc>
                <a:spcPct val="107000"/>
              </a:lnSpc>
              <a:spcAft>
                <a:spcPts val="0"/>
              </a:spcAft>
              <a:buClr>
                <a:srgbClr val="FF0000"/>
              </a:buClr>
              <a:buFont typeface="Wingdings" panose="05000000000000000000" pitchFamily="2" charset="2"/>
              <a:buChar char="Ø"/>
              <a:tabLst>
                <a:tab pos="170180" algn="l"/>
              </a:tabLst>
            </a:pPr>
            <a:r>
              <a:rPr lang="tr-TR" sz="2400" dirty="0">
                <a:latin typeface="Arial" panose="020B0604020202020204" pitchFamily="34" charset="0"/>
                <a:ea typeface="Calibri" panose="020F0502020204030204" pitchFamily="34" charset="0"/>
                <a:cs typeface="Arial" panose="020B0604020202020204" pitchFamily="34" charset="0"/>
              </a:rPr>
              <a:t>YGG toplantılarında veya diğer toplantılarda proses hedeflerinin ve ku­rum hedeflerinin tutturulup tutturulmadığının sorgulanması. Tutturulamaması durumunda gerekli araştırılmaların </a:t>
            </a:r>
            <a:r>
              <a:rPr lang="tr-TR" sz="2400" dirty="0" smtClean="0">
                <a:latin typeface="Arial" panose="020B0604020202020204" pitchFamily="34" charset="0"/>
                <a:ea typeface="Calibri" panose="020F0502020204030204" pitchFamily="34" charset="0"/>
                <a:cs typeface="Arial" panose="020B0604020202020204" pitchFamily="34" charset="0"/>
              </a:rPr>
              <a:t>ve </a:t>
            </a:r>
            <a:r>
              <a:rPr lang="tr-TR" sz="2400" dirty="0">
                <a:latin typeface="Arial" panose="020B0604020202020204" pitchFamily="34" charset="0"/>
                <a:ea typeface="Calibri" panose="020F0502020204030204" pitchFamily="34" charset="0"/>
                <a:cs typeface="Arial" panose="020B0604020202020204" pitchFamily="34" charset="0"/>
              </a:rPr>
              <a:t>kök-neden analizinin </a:t>
            </a:r>
            <a:r>
              <a:rPr lang="tr-TR" sz="2400" dirty="0" smtClean="0">
                <a:latin typeface="Arial" panose="020B0604020202020204" pitchFamily="34" charset="0"/>
                <a:ea typeface="Calibri" panose="020F0502020204030204" pitchFamily="34" charset="0"/>
                <a:cs typeface="Arial" panose="020B0604020202020204" pitchFamily="34" charset="0"/>
              </a:rPr>
              <a:t>yapılması,</a:t>
            </a:r>
            <a:endParaRPr lang="tr-TR" sz="2400" dirty="0">
              <a:latin typeface="Arial" panose="020B0604020202020204" pitchFamily="34" charset="0"/>
              <a:ea typeface="Calibri" panose="020F050202020403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0808098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3508" y="188640"/>
            <a:ext cx="8856984" cy="3631379"/>
          </a:xfrm>
          <a:prstGeom prst="rect">
            <a:avLst/>
          </a:prstGeom>
        </p:spPr>
        <p:txBody>
          <a:bodyPr wrap="square">
            <a:spAutoFit/>
          </a:bodyPr>
          <a:lstStyle/>
          <a:p>
            <a:pPr marL="342900" indent="-342900" algn="just">
              <a:lnSpc>
                <a:spcPct val="107000"/>
              </a:lnSpc>
              <a:spcAft>
                <a:spcPts val="0"/>
              </a:spcAft>
              <a:buClr>
                <a:srgbClr val="FF0000"/>
              </a:buClr>
              <a:buFont typeface="Wingdings" panose="05000000000000000000" pitchFamily="2" charset="2"/>
              <a:buChar char="Ø"/>
              <a:tabLst>
                <a:tab pos="170180" algn="l"/>
              </a:tabLst>
            </a:pPr>
            <a:r>
              <a:rPr lang="tr-TR" sz="2400" dirty="0" smtClean="0">
                <a:latin typeface="Arial" panose="020B0604020202020204" pitchFamily="34" charset="0"/>
                <a:ea typeface="Calibri" panose="020F0502020204030204" pitchFamily="34" charset="0"/>
                <a:cs typeface="Arial" panose="020B0604020202020204" pitchFamily="34" charset="0"/>
              </a:rPr>
              <a:t>Kuruluşa </a:t>
            </a:r>
            <a:r>
              <a:rPr lang="tr-TR" sz="2400" dirty="0">
                <a:latin typeface="Arial" panose="020B0604020202020204" pitchFamily="34" charset="0"/>
                <a:ea typeface="Calibri" panose="020F0502020204030204" pitchFamily="34" charset="0"/>
                <a:cs typeface="Arial" panose="020B0604020202020204" pitchFamily="34" charset="0"/>
              </a:rPr>
              <a:t>geçtiğimiz 1 sene içinde yapılan kaynak yatırımları,</a:t>
            </a:r>
          </a:p>
          <a:p>
            <a:pPr marL="342900" indent="-342900" algn="just">
              <a:lnSpc>
                <a:spcPct val="107000"/>
              </a:lnSpc>
              <a:spcAft>
                <a:spcPts val="0"/>
              </a:spcAft>
              <a:buClr>
                <a:srgbClr val="FF0000"/>
              </a:buClr>
              <a:buFont typeface="Wingdings" panose="05000000000000000000" pitchFamily="2" charset="2"/>
              <a:buChar char="Ø"/>
              <a:tabLst>
                <a:tab pos="170180" algn="l"/>
              </a:tabLst>
            </a:pPr>
            <a:r>
              <a:rPr lang="tr-TR" sz="2400" dirty="0">
                <a:latin typeface="Arial" panose="020B0604020202020204" pitchFamily="34" charset="0"/>
                <a:ea typeface="Calibri" panose="020F0502020204030204" pitchFamily="34" charset="0"/>
                <a:cs typeface="Arial" panose="020B0604020202020204" pitchFamily="34" charset="0"/>
              </a:rPr>
              <a:t>Proseslerdeki risklerin değerlendirildiğine ilişkin kanıtlar,</a:t>
            </a:r>
          </a:p>
          <a:p>
            <a:pPr marL="342900" indent="-342900">
              <a:lnSpc>
                <a:spcPct val="107000"/>
              </a:lnSpc>
              <a:spcAft>
                <a:spcPts val="0"/>
              </a:spcAft>
              <a:buClr>
                <a:srgbClr val="FF0000"/>
              </a:buClr>
              <a:buFont typeface="Wingdings" panose="05000000000000000000" pitchFamily="2" charset="2"/>
              <a:buChar char="Ø"/>
              <a:tabLst>
                <a:tab pos="170180" algn="l"/>
              </a:tabLst>
            </a:pPr>
            <a:r>
              <a:rPr lang="tr-TR" sz="2400" dirty="0">
                <a:latin typeface="Arial" panose="020B0604020202020204" pitchFamily="34" charset="0"/>
                <a:ea typeface="Calibri" panose="020F0502020204030204" pitchFamily="34" charset="0"/>
                <a:cs typeface="Arial" panose="020B0604020202020204" pitchFamily="34" charset="0"/>
              </a:rPr>
              <a:t>Risk seviyesi yüksek olan prosesler için ortaya konan kontroller ve riskin düşmemesi halinde alman tedbirler.</a:t>
            </a:r>
          </a:p>
          <a:p>
            <a:pPr>
              <a:lnSpc>
                <a:spcPct val="107000"/>
              </a:lnSpc>
              <a:spcAft>
                <a:spcPts val="0"/>
              </a:spcAft>
              <a:tabLst>
                <a:tab pos="170180" algn="l"/>
              </a:tabLs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dirty="0">
                <a:solidFill>
                  <a:srgbClr val="FF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Liderlik ve Taahhüt ile ilgili maddede tu­tulması gereken doküman ve bir kayıt olması standart tarafından talep edilmemiş de olsa, kuruluşun bu katılımı göstermesi için </a:t>
            </a:r>
            <a:r>
              <a:rPr lang="tr-TR" sz="2400" dirty="0">
                <a:latin typeface="Arial" panose="020B0604020202020204" pitchFamily="34" charset="0"/>
                <a:ea typeface="Palatino Linotype" panose="02040502050505030304" pitchFamily="18" charset="0"/>
                <a:cs typeface="Arial" panose="020B0604020202020204" pitchFamily="34" charset="0"/>
              </a:rPr>
              <a:t>gerekli dokü­manları ve kayıtları tutması objektif delil olması açısından önemlidir.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1026" name="Picture 2" descr="https://i0.wp.com/loc.com.vn/wp-content/uploads/2016/11/lead-generation-ideas.png?fit=800%2C3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20019"/>
            <a:ext cx="9144000" cy="3056871"/>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1849500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5.1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160248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14290"/>
            <a:ext cx="8928992"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5.1.2 Müşteri odağı</a:t>
            </a:r>
          </a:p>
          <a:p>
            <a:pPr algn="just"/>
            <a:r>
              <a:rPr lang="tr-TR" sz="2400" dirty="0" smtClean="0">
                <a:latin typeface="Arial" panose="020B0604020202020204" pitchFamily="34" charset="0"/>
                <a:cs typeface="Arial" panose="020B0604020202020204" pitchFamily="34" charset="0"/>
              </a:rPr>
              <a:t>Üst yönetim, aşağıdakileri güvence altına alarak, müşteri odaklılıkla ilgili liderlik ve taahhüt göstermelidir:</a:t>
            </a:r>
          </a:p>
          <a:p>
            <a:pPr marL="358775" indent="-358775" algn="just">
              <a:buClr>
                <a:srgbClr val="FF0000"/>
              </a:buClr>
              <a:buFont typeface="+mj-lt"/>
              <a:buAutoNum type="alphaLcPeriod"/>
            </a:pPr>
            <a:r>
              <a:rPr lang="tr-TR" sz="2400" dirty="0" smtClean="0">
                <a:latin typeface="Arial" panose="020B0604020202020204" pitchFamily="34" charset="0"/>
                <a:cs typeface="Arial" panose="020B0604020202020204" pitchFamily="34" charset="0"/>
              </a:rPr>
              <a:t>Müşteri ihtiyaçlarının ve uygulanabilir birincil ve ikincil mevzuat şartlarının tayin edildiği, anlaşıldığı ve düzenli olarak karşılandığını,</a:t>
            </a:r>
          </a:p>
          <a:p>
            <a:pPr marL="358775" indent="-358775" algn="just">
              <a:buClr>
                <a:srgbClr val="FF0000"/>
              </a:buClr>
              <a:buFont typeface="+mj-lt"/>
              <a:buAutoNum type="alphaLcPeriod"/>
            </a:pPr>
            <a:r>
              <a:rPr lang="tr-TR" sz="2400" dirty="0">
                <a:latin typeface="Arial" panose="020B0604020202020204" pitchFamily="34" charset="0"/>
                <a:cs typeface="Arial" panose="020B0604020202020204" pitchFamily="34" charset="0"/>
              </a:rPr>
              <a:t>Ürün ve hizmetlerin uygunluğunu etkileyebilecek risk ve fırsatlar ile müşteri memnuniyetinin artırılması için yeteneğin tayin edilmesi ve belirlenmesini,</a:t>
            </a:r>
          </a:p>
          <a:p>
            <a:pPr marL="358775" indent="-358775" algn="just">
              <a:buClr>
                <a:srgbClr val="FF0000"/>
              </a:buClr>
              <a:buFont typeface="+mj-lt"/>
              <a:buAutoNum type="alphaLcPeriod"/>
            </a:pPr>
            <a:r>
              <a:rPr lang="tr-TR" sz="2400" dirty="0">
                <a:latin typeface="Arial" panose="020B0604020202020204" pitchFamily="34" charset="0"/>
                <a:cs typeface="Arial" panose="020B0604020202020204" pitchFamily="34" charset="0"/>
              </a:rPr>
              <a:t>Müşteri memnuniyetinin artırılması odağının sürdürülmesini.</a:t>
            </a:r>
          </a:p>
        </p:txBody>
      </p:sp>
      <p:grpSp>
        <p:nvGrpSpPr>
          <p:cNvPr id="3" name="Grup 2"/>
          <p:cNvGrpSpPr/>
          <p:nvPr/>
        </p:nvGrpSpPr>
        <p:grpSpPr>
          <a:xfrm>
            <a:off x="0" y="3976289"/>
            <a:ext cx="9144000" cy="2927986"/>
            <a:chOff x="0" y="3976289"/>
            <a:chExt cx="9144000" cy="2927986"/>
          </a:xfrm>
        </p:grpSpPr>
        <p:pic>
          <p:nvPicPr>
            <p:cNvPr id="37890" name="Picture 2" descr="https://netvent.com/wp-content/uploads/2014/07/m%C3%BC%C5%9Fteri.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976289"/>
              <a:ext cx="4391980" cy="2927986"/>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6096" y="3999942"/>
              <a:ext cx="4747904" cy="2841752"/>
            </a:xfrm>
            <a:prstGeom prst="rect">
              <a:avLst/>
            </a:prstGeom>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70532" y="37447"/>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57989" y="388885"/>
            <a:ext cx="8900713" cy="1569660"/>
          </a:xfrm>
          <a:prstGeom prst="rect">
            <a:avLst/>
          </a:prstGeom>
        </p:spPr>
        <p:txBody>
          <a:bodyPr wrap="square">
            <a:spAutoFit/>
          </a:bodyPr>
          <a:lstStyle/>
          <a:p>
            <a:pPr marL="358775" lvl="0" indent="-358775" algn="just">
              <a:buClr>
                <a:srgbClr val="FF0000"/>
              </a:buClr>
              <a:buFont typeface="+mj-lt"/>
              <a:buAutoNum type="arabicPeriod"/>
              <a:tabLst>
                <a:tab pos="25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Müşteri istekleri ve yasal şartlarla sözleşmelerin birbiriyle tutarlı olmasını sağ­layınız.</a:t>
            </a:r>
            <a:endParaRPr lang="tr-TR" sz="2400" dirty="0">
              <a:latin typeface="Arial" panose="020B0604020202020204" pitchFamily="34" charset="0"/>
              <a:cs typeface="Arial" panose="020B0604020202020204" pitchFamily="34" charset="0"/>
            </a:endParaRPr>
          </a:p>
          <a:p>
            <a:pPr marL="358775" lvl="0" indent="-358775" algn="just">
              <a:buClr>
                <a:srgbClr val="FF0000"/>
              </a:buClr>
              <a:buFont typeface="+mj-lt"/>
              <a:buAutoNum type="arabicPeriod"/>
              <a:tabLst>
                <a:tab pos="25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Müşteri memnuniyetini engelleyecek riskleri ta­nımlayınız ve azaltınız.</a:t>
            </a:r>
            <a:endParaRPr lang="tr-TR" sz="2400" dirty="0">
              <a:effectLst/>
              <a:latin typeface="Arial" panose="020B0604020202020204" pitchFamily="34" charset="0"/>
              <a:cs typeface="Arial" panose="020B0604020202020204" pitchFamily="34" charset="0"/>
            </a:endParaRPr>
          </a:p>
        </p:txBody>
      </p:sp>
      <p:sp>
        <p:nvSpPr>
          <p:cNvPr id="4" name="Metin kutusu 3"/>
          <p:cNvSpPr txBox="1"/>
          <p:nvPr/>
        </p:nvSpPr>
        <p:spPr>
          <a:xfrm>
            <a:off x="1532213" y="1868188"/>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57989" y="2184003"/>
            <a:ext cx="8928992" cy="1569660"/>
          </a:xfrm>
          <a:prstGeom prst="rect">
            <a:avLst/>
          </a:prstGeom>
        </p:spPr>
        <p:txBody>
          <a:bodyPr wrap="square">
            <a:spAutoFit/>
          </a:bodyPr>
          <a:lstStyle/>
          <a:p>
            <a:pPr>
              <a:spcAft>
                <a:spcPts val="30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Satış prosesi ile ilgili olarak müşterinin memnuniyetini etkileyecek risk­lerin tanımlanmış olup olmadığı, bu riskleri azaltmak için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alınan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tedbirler ve bu tedbirler neticesinde elde edilenlerin görülmesi gerekmektedir</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p:txBody>
      </p:sp>
      <p:grpSp>
        <p:nvGrpSpPr>
          <p:cNvPr id="6" name="Grup 5"/>
          <p:cNvGrpSpPr/>
          <p:nvPr/>
        </p:nvGrpSpPr>
        <p:grpSpPr>
          <a:xfrm>
            <a:off x="-35735" y="3753663"/>
            <a:ext cx="9179735" cy="3104337"/>
            <a:chOff x="-35736" y="4093389"/>
            <a:chExt cx="9215983" cy="2764611"/>
          </a:xfrm>
        </p:grpSpPr>
        <p:pic>
          <p:nvPicPr>
            <p:cNvPr id="3074" name="Picture 2" descr="http://www.uzaktancrmegitimi.com/wp-content/uploads/2012/05/callCenter-resized-300x1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36" y="4093389"/>
              <a:ext cx="4319704" cy="27646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emantikdil.com/libraries/images/upload/images/m%C3%BC%C5%9Fteri%20odakl%C4%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4093389"/>
              <a:ext cx="2331410" cy="276461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media.licdn.com/mpr/mpr/shrinknp_800_800/AAEAAQAAAAAAAAKIAAAAJGYyOTNlMzRkLWI0YWYtNDc3NS1iZDgwLWVkMjZiNjlmYWJmYg.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2455" y="4093389"/>
              <a:ext cx="2557792" cy="2764611"/>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Dikdörtgen 9"/>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9719713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mage.slidesharecdn.com/brciop-140524121406-phpapp01/95/brc-iop-gda-ambalaj-standard-12-638.jpg?cb=14009338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 y="2780928"/>
            <a:ext cx="9144746" cy="4077072"/>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7504" y="188640"/>
            <a:ext cx="9073008" cy="2677656"/>
          </a:xfrm>
          <a:prstGeom prst="rect">
            <a:avLst/>
          </a:prstGeom>
        </p:spPr>
        <p:txBody>
          <a:bodyPr wrap="square">
            <a:spAutoFit/>
          </a:bodyPr>
          <a:lstStyle/>
          <a:p>
            <a:pPr>
              <a:spcAft>
                <a:spcPts val="300"/>
              </a:spcAft>
            </a:pPr>
            <a:r>
              <a:rPr lang="tr-TR" sz="2400" b="1" dirty="0" smtClean="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Edilmiş Bilgi Şartı:</a:t>
            </a:r>
            <a:r>
              <a:rPr lang="tr-TR" sz="2400" dirty="0">
                <a:solidFill>
                  <a:srgbClr val="FF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Müşteri Odaklılık ile ilgili dokümante edilmiş bilgi olması standart tarafından zorunlu olarak istenmemekle be­raber </a:t>
            </a:r>
            <a:r>
              <a:rPr lang="tr-TR" sz="2400" dirty="0">
                <a:latin typeface="Arial" panose="020B0604020202020204" pitchFamily="34" charset="0"/>
                <a:ea typeface="Palatino Linotype" panose="02040502050505030304" pitchFamily="18" charset="0"/>
                <a:cs typeface="Arial" panose="020B0604020202020204" pitchFamily="34" charset="0"/>
              </a:rPr>
              <a:t>4.4 maddesi kapsamında hazırlanması gereken prosesler arasında yer alan </a:t>
            </a:r>
            <a:r>
              <a:rPr lang="tr-TR" sz="2400" dirty="0" smtClean="0">
                <a:latin typeface="Arial" panose="020B0604020202020204" pitchFamily="34" charset="0"/>
                <a:ea typeface="Palatino Linotype" panose="02040502050505030304" pitchFamily="18" charset="0"/>
                <a:cs typeface="Arial" panose="020B0604020202020204" pitchFamily="34" charset="0"/>
              </a:rPr>
              <a:t>hizmet sunma </a:t>
            </a:r>
            <a:r>
              <a:rPr lang="tr-TR" sz="2400" dirty="0">
                <a:latin typeface="Arial" panose="020B0604020202020204" pitchFamily="34" charset="0"/>
                <a:ea typeface="Palatino Linotype" panose="02040502050505030304" pitchFamily="18" charset="0"/>
                <a:cs typeface="Arial" panose="020B0604020202020204" pitchFamily="34" charset="0"/>
              </a:rPr>
              <a:t>prosesi ile dokümantasyonu tavsiye edilmektedir.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Böylece proses ile birlikte tüm unsurların tanımlanması ve bu unsurların gerçek­leştiğine dair kayıtların tutulması da gerekecektir.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621263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600400" cy="461665"/>
          </a:xfrm>
          <a:prstGeom prst="rect">
            <a:avLst/>
          </a:prstGeom>
        </p:spPr>
        <p:txBody>
          <a:bodyPr wrap="square">
            <a:spAutoFit/>
          </a:bodyPr>
          <a:lstStyle/>
          <a:p>
            <a:pPr algn="just"/>
            <a:r>
              <a:rPr lang="tr-TR" sz="2400" b="1" dirty="0" smtClean="0"/>
              <a:t>5.1.2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652429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aldag.com.tr/CF/CP/1472335d39d175a55f4e9d7fe8577f9e4af1361359576_w10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93" y="3789040"/>
            <a:ext cx="9108504" cy="3068960"/>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16632"/>
            <a:ext cx="8822214"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5.2 Politika</a:t>
            </a:r>
          </a:p>
          <a:p>
            <a:r>
              <a:rPr lang="tr-TR" sz="2400" b="1" dirty="0" smtClean="0">
                <a:solidFill>
                  <a:srgbClr val="FF0000"/>
                </a:solidFill>
                <a:latin typeface="Arial" panose="020B0604020202020204" pitchFamily="34" charset="0"/>
                <a:cs typeface="Arial" panose="020B0604020202020204" pitchFamily="34" charset="0"/>
              </a:rPr>
              <a:t>5.2.1 Kalite politikasının oluşturulması</a:t>
            </a:r>
          </a:p>
          <a:p>
            <a:r>
              <a:rPr lang="tr-TR" sz="2400" dirty="0" smtClean="0">
                <a:latin typeface="Arial" panose="020B0604020202020204" pitchFamily="34" charset="0"/>
                <a:cs typeface="Arial" panose="020B0604020202020204" pitchFamily="34" charset="0"/>
              </a:rPr>
              <a:t>Üst yönetim, aşağıdakileri karşılayan bir kalite politikasını oluşturmalı, uygulamalı ve sürekliliğini sağlamalıdır: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Kuruluşun amaç ve bağlamına uygun ve stratejik istikametini destekleyen,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amaçlarının belirlenmesi için bir çerçeve sağlayan,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Uygulanabilir şartları yerine getirme için bir taahhüt içeren,</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sürekli iyileştirilmesi için bir taahhüt içeren.</a:t>
            </a:r>
            <a:r>
              <a:rPr lang="tr-TR" sz="2400" b="1" dirty="0" smtClean="0">
                <a:latin typeface="Arial" panose="020B0604020202020204" pitchFamily="34" charset="0"/>
                <a:cs typeface="Arial" panose="020B0604020202020204" pitchFamily="34" charset="0"/>
              </a:rPr>
              <a:t> </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1619672" y="1741055"/>
            <a:ext cx="5569527" cy="5116945"/>
            <a:chOff x="1619672" y="1741055"/>
            <a:chExt cx="5569527" cy="5116945"/>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9672" y="1741055"/>
              <a:ext cx="5569527" cy="5116945"/>
            </a:xfrm>
            <a:prstGeom prst="rect">
              <a:avLst/>
            </a:prstGeom>
          </p:spPr>
        </p:pic>
        <p:pic>
          <p:nvPicPr>
            <p:cNvPr id="39938" name="Picture 2" descr="http://www.burcelikvana.com/uploads/page_pictures/10261055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9912" y="2564904"/>
              <a:ext cx="960041" cy="55202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1 Dikdörtgen"/>
          <p:cNvSpPr/>
          <p:nvPr/>
        </p:nvSpPr>
        <p:spPr>
          <a:xfrm>
            <a:off x="107504" y="188640"/>
            <a:ext cx="8928992" cy="230832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5.2.2 Kalite politikasının duyurulması</a:t>
            </a:r>
          </a:p>
          <a:p>
            <a:r>
              <a:rPr lang="tr-TR" sz="2400" dirty="0" smtClean="0">
                <a:latin typeface="Arial" panose="020B0604020202020204" pitchFamily="34" charset="0"/>
                <a:cs typeface="Arial" panose="020B0604020202020204" pitchFamily="34" charset="0"/>
              </a:rPr>
              <a:t>Kalite politikası:</a:t>
            </a:r>
          </a:p>
          <a:p>
            <a:pPr marL="358775" indent="-358775">
              <a:buClr>
                <a:srgbClr val="FF0000"/>
              </a:buClr>
              <a:buFont typeface="+mj-lt"/>
              <a:buAutoNum type="alphaLcPeriod"/>
            </a:pPr>
            <a:r>
              <a:rPr lang="tr-TR" sz="2400" dirty="0" err="1" smtClean="0">
                <a:latin typeface="Arial" panose="020B0604020202020204" pitchFamily="34" charset="0"/>
                <a:cs typeface="Arial" panose="020B0604020202020204" pitchFamily="34" charset="0"/>
              </a:rPr>
              <a:t>Dokümante</a:t>
            </a:r>
            <a:r>
              <a:rPr lang="tr-TR" sz="2400" dirty="0" smtClean="0">
                <a:latin typeface="Arial" panose="020B0604020202020204" pitchFamily="34" charset="0"/>
                <a:cs typeface="Arial" panose="020B0604020202020204" pitchFamily="34" charset="0"/>
              </a:rPr>
              <a:t> edilmiş bilgi olarak var olmalı ve sürekliliği sağlanmalı,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Kuruluş içerisinde duyurulmalı, anlaşılmalı ve uygulanmalı,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İlgili tarafların erişimine uygun şekilde açık olmalıdır.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Metin Kutusu 2"/>
          <p:cNvSpPr txBox="1">
            <a:spLocks noChangeArrowheads="1"/>
          </p:cNvSpPr>
          <p:nvPr/>
        </p:nvSpPr>
        <p:spPr bwMode="auto">
          <a:xfrm>
            <a:off x="-2956" y="6630141"/>
            <a:ext cx="236220" cy="22098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tr-TR" sz="1000">
                <a:effectLst/>
                <a:latin typeface="Times New Roman" panose="02020603050405020304" pitchFamily="18" charset="0"/>
                <a:ea typeface="Calibri" panose="020F0502020204030204" pitchFamily="34" charset="0"/>
                <a:cs typeface="Times New Roman" panose="02020603050405020304" pitchFamily="18" charset="0"/>
              </a:rPr>
              <a:t>1</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9097168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91680"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51520" y="692696"/>
            <a:ext cx="8784976" cy="1569660"/>
          </a:xfrm>
          <a:prstGeom prst="rect">
            <a:avLst/>
          </a:prstGeom>
        </p:spPr>
        <p:txBody>
          <a:bodyPr wrap="square">
            <a:spAutoFit/>
          </a:bodyPr>
          <a:lstStyle/>
          <a:p>
            <a:pPr marL="342900" lvl="0" indent="-342900" algn="just">
              <a:buClr>
                <a:srgbClr val="FF0000"/>
              </a:buClr>
              <a:buFont typeface="+mj-lt"/>
              <a:buAutoNum type="arabicPeriod"/>
              <a:tabLst>
                <a:tab pos="38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Kalite politikası oluşturup stratejik hedeflerle tutarlı olmasını sağlamalıyız, </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381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Kalite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Politikasının tüm kuruluş içinde anlaşılmış olduğundan emin olmalıyız.</a:t>
            </a:r>
            <a:endParaRPr lang="tr-TR" sz="2400" dirty="0">
              <a:effectLst/>
              <a:latin typeface="Arial" panose="020B0604020202020204" pitchFamily="34" charset="0"/>
              <a:cs typeface="Arial" panose="020B0604020202020204" pitchFamily="34" charset="0"/>
            </a:endParaRPr>
          </a:p>
        </p:txBody>
      </p:sp>
      <p:pic>
        <p:nvPicPr>
          <p:cNvPr id="5126" name="Picture 6" descr="https://www.ekart.com.tr/images/ekart/kalit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844825"/>
            <a:ext cx="5605994" cy="5013176"/>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1441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 5"/>
          <p:cNvGrpSpPr/>
          <p:nvPr/>
        </p:nvGrpSpPr>
        <p:grpSpPr>
          <a:xfrm>
            <a:off x="0" y="0"/>
            <a:ext cx="9144000" cy="6048246"/>
            <a:chOff x="0" y="0"/>
            <a:chExt cx="9144000" cy="6048246"/>
          </a:xfrm>
        </p:grpSpPr>
        <p:pic>
          <p:nvPicPr>
            <p:cNvPr id="3" name="Resim 2"/>
            <p:cNvPicPr>
              <a:picLocks noChangeAspect="1"/>
            </p:cNvPicPr>
            <p:nvPr/>
          </p:nvPicPr>
          <p:blipFill>
            <a:blip r:embed="rId2"/>
            <a:stretch>
              <a:fillRect/>
            </a:stretch>
          </p:blipFill>
          <p:spPr>
            <a:xfrm>
              <a:off x="0" y="0"/>
              <a:ext cx="9144000" cy="6048246"/>
            </a:xfrm>
            <a:prstGeom prst="rect">
              <a:avLst/>
            </a:prstGeom>
          </p:spPr>
        </p:pic>
        <p:pic>
          <p:nvPicPr>
            <p:cNvPr id="5" name="Resim 4"/>
            <p:cNvPicPr>
              <a:picLocks noChangeAspect="1"/>
            </p:cNvPicPr>
            <p:nvPr/>
          </p:nvPicPr>
          <p:blipFill>
            <a:blip r:embed="rId3"/>
            <a:stretch>
              <a:fillRect/>
            </a:stretch>
          </p:blipFill>
          <p:spPr>
            <a:xfrm>
              <a:off x="6804248" y="116632"/>
              <a:ext cx="1780200" cy="817033"/>
            </a:xfrm>
            <a:prstGeom prst="rect">
              <a:avLst/>
            </a:prstGeom>
          </p:spPr>
        </p:pic>
      </p:grpSp>
      <p:sp>
        <p:nvSpPr>
          <p:cNvPr id="7" name="Metin kutusu 6"/>
          <p:cNvSpPr txBox="1"/>
          <p:nvPr/>
        </p:nvSpPr>
        <p:spPr>
          <a:xfrm>
            <a:off x="251520" y="6237312"/>
            <a:ext cx="8785675" cy="461665"/>
          </a:xfrm>
          <a:prstGeom prst="rect">
            <a:avLst/>
          </a:prstGeom>
          <a:noFill/>
        </p:spPr>
        <p:txBody>
          <a:bodyPr wrap="none" rtlCol="0">
            <a:spAutoFit/>
          </a:bodyPr>
          <a:lstStyle/>
          <a:p>
            <a:r>
              <a:rPr lang="tr-TR" sz="2400" b="1" dirty="0" smtClean="0">
                <a:solidFill>
                  <a:srgbClr val="7030A0"/>
                </a:solidFill>
              </a:rPr>
              <a:t>PUKO DÖNGÜSÜNÜN ISO 9001:2015 STANDARDINA UYGULANMASI</a:t>
            </a:r>
            <a:endParaRPr lang="tr-TR" sz="2400" b="1" dirty="0">
              <a:solidFill>
                <a:srgbClr val="7030A0"/>
              </a:solidFill>
            </a:endParaRPr>
          </a:p>
        </p:txBody>
      </p:sp>
      <p:sp>
        <p:nvSpPr>
          <p:cNvPr id="8" name="Dikdörtgen 7"/>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8519271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ayazotomotiv.com/upload/icerik/sayfa-resimler/ayaz-kalite-politikasi.jpg?14630440375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37112"/>
            <a:ext cx="9144000" cy="2439092"/>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179512" y="548680"/>
            <a:ext cx="8856984" cy="4439229"/>
          </a:xfrm>
          <a:prstGeom prst="rect">
            <a:avLst/>
          </a:prstGeom>
        </p:spPr>
        <p:txBody>
          <a:bodyPr wrap="square">
            <a:spAutoFit/>
          </a:bodyPr>
          <a:lstStyle/>
          <a:p>
            <a:pPr>
              <a:lnSpc>
                <a:spcPct val="107000"/>
              </a:lnSpc>
              <a:spcAft>
                <a:spcPts val="0"/>
              </a:spcAf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Aşağıdakileri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içeren bir politika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oluşturulmalıdır</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a:p>
            <a:pPr marL="360363" lvl="0" indent="-268288" algn="just">
              <a:lnSpc>
                <a:spcPct val="107000"/>
              </a:lnSpc>
              <a:spcAft>
                <a:spcPts val="0"/>
              </a:spcAft>
              <a:buClr>
                <a:srgbClr val="FF0000"/>
              </a:buClr>
              <a:buSzPct val="72000"/>
              <a:buFont typeface="Wingdings" panose="05000000000000000000" pitchFamily="2" charset="2"/>
              <a:buChar char=""/>
              <a:tabLst>
                <a:tab pos="1054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Politikanın stratejik hedeflerle tutarlı olması,</a:t>
            </a:r>
            <a:endParaRPr lang="tr-TR" sz="2400" dirty="0">
              <a:latin typeface="Arial" panose="020B0604020202020204" pitchFamily="34" charset="0"/>
              <a:ea typeface="Calibri" panose="020F0502020204030204" pitchFamily="34" charset="0"/>
              <a:cs typeface="Arial" panose="020B0604020202020204" pitchFamily="34" charset="0"/>
            </a:endParaRPr>
          </a:p>
          <a:p>
            <a:pPr marL="360363" lvl="0" indent="-268288"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Hedef için çerçeve,</a:t>
            </a:r>
            <a:endParaRPr lang="tr-TR" sz="2400" dirty="0">
              <a:latin typeface="Arial" panose="020B0604020202020204" pitchFamily="34" charset="0"/>
              <a:ea typeface="Calibri" panose="020F0502020204030204" pitchFamily="34" charset="0"/>
              <a:cs typeface="Arial" panose="020B0604020202020204" pitchFamily="34" charset="0"/>
            </a:endParaRPr>
          </a:p>
          <a:p>
            <a:pPr marL="360363" lvl="0" indent="-268288"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KYS'nin ilgili maddelerinin uygulanması,</a:t>
            </a:r>
            <a:endParaRPr lang="tr-TR" sz="2400" dirty="0">
              <a:latin typeface="Arial" panose="020B0604020202020204" pitchFamily="34" charset="0"/>
              <a:ea typeface="Calibri" panose="020F0502020204030204" pitchFamily="34" charset="0"/>
              <a:cs typeface="Arial" panose="020B0604020202020204" pitchFamily="34" charset="0"/>
            </a:endParaRPr>
          </a:p>
          <a:p>
            <a:pPr marL="360363" lvl="0" indent="-268288" algn="just">
              <a:lnSpc>
                <a:spcPct val="107000"/>
              </a:lnSpc>
              <a:spcAft>
                <a:spcPts val="0"/>
              </a:spcAft>
              <a:buClr>
                <a:srgbClr val="FF0000"/>
              </a:buClr>
              <a:buSzPct val="72000"/>
              <a:buFont typeface="Wingdings" panose="05000000000000000000" pitchFamily="2" charset="2"/>
              <a:buChar char=""/>
              <a:tabLst>
                <a:tab pos="1035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Sürekli iyileştirme içinde olma taahhüdü.</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Ayrıca politikanın erişilebilir olduğu ve ilgili tarafların erişimine de açık olduğu görülmelidir. İlgili taraflar standardın 4.2 maddesinde tanımlan­malıdır. Kuruluş politikanın ilgili taraflara nasıl erişilebilir olduğunu be­lirtmelidir.</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Politikanın dokümante edilmiş olması standart tarafından </a:t>
            </a: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ZORUNLU</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olarak istenmektedir. </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Metin kutusu 2"/>
          <p:cNvSpPr txBox="1"/>
          <p:nvPr/>
        </p:nvSpPr>
        <p:spPr>
          <a:xfrm>
            <a:off x="1403648" y="87015"/>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0435084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5.2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00802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5.3 Kurumsal görev, yetki ve sorumluluklar</a:t>
            </a:r>
          </a:p>
          <a:p>
            <a:r>
              <a:rPr lang="tr-TR" sz="2400" dirty="0" smtClean="0">
                <a:latin typeface="Arial" panose="020B0604020202020204" pitchFamily="34" charset="0"/>
                <a:cs typeface="Arial" panose="020B0604020202020204" pitchFamily="34" charset="0"/>
              </a:rPr>
              <a:t>Üst yönetim, ilgili görevler için yetki ve sorumlulukların belirlendiği ve kuruluş içerisinde duyurulduğunu güvence altına almalıdır.</a:t>
            </a:r>
          </a:p>
          <a:p>
            <a:r>
              <a:rPr lang="tr-TR" sz="2400" dirty="0" smtClean="0">
                <a:latin typeface="Arial" panose="020B0604020202020204" pitchFamily="34" charset="0"/>
                <a:cs typeface="Arial" panose="020B0604020202020204" pitchFamily="34" charset="0"/>
              </a:rPr>
              <a:t>Üst yönetim aşağıdakiler için yetki ve sorumlulukları belirlemelidir: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bu standardın şartlarını karşılamasının güvence altına alınması,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Proseslerin istenen sonuçları ortaya çıkarmasının güvence altına alınması,</a:t>
            </a:r>
          </a:p>
        </p:txBody>
      </p:sp>
      <p:grpSp>
        <p:nvGrpSpPr>
          <p:cNvPr id="3" name="Grup 2"/>
          <p:cNvGrpSpPr/>
          <p:nvPr/>
        </p:nvGrpSpPr>
        <p:grpSpPr>
          <a:xfrm>
            <a:off x="0" y="3429000"/>
            <a:ext cx="9144000" cy="3424502"/>
            <a:chOff x="0" y="3050958"/>
            <a:chExt cx="9144000" cy="3807043"/>
          </a:xfrm>
        </p:grpSpPr>
        <p:pic>
          <p:nvPicPr>
            <p:cNvPr id="40962" name="Picture 2" descr="http://images.slideplayer.biz.tr/9/2586592/slides/slide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50959"/>
              <a:ext cx="5076056" cy="3807042"/>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http://www.bilmediginseylervar.com/wp-content/uploads/2015/09/sorumlulu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050958"/>
              <a:ext cx="4067944" cy="380704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9036496" cy="2677656"/>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c. </a:t>
            </a:r>
            <a:r>
              <a:rPr lang="tr-TR" sz="2400" dirty="0">
                <a:latin typeface="Arial" panose="020B0604020202020204" pitchFamily="34" charset="0"/>
                <a:cs typeface="Arial" panose="020B0604020202020204" pitchFamily="34" charset="0"/>
              </a:rPr>
              <a:t>Kalite yönetim sisteminin performansı ve iyileştirme için fırsatlar ile ilgili raporlama (özellikle üst yönetime raporlama</a:t>
            </a:r>
            <a:r>
              <a:rPr lang="tr-TR" sz="2400" dirty="0" smtClean="0">
                <a:latin typeface="Arial" panose="020B0604020202020204" pitchFamily="34" charset="0"/>
                <a:cs typeface="Arial" panose="020B0604020202020204" pitchFamily="34" charset="0"/>
              </a:rPr>
              <a:t>),</a:t>
            </a:r>
          </a:p>
          <a:p>
            <a:pPr marL="358775" indent="-358775"/>
            <a:r>
              <a:rPr lang="tr-TR" sz="2400" dirty="0" smtClean="0">
                <a:solidFill>
                  <a:srgbClr val="FF0000"/>
                </a:solidFill>
                <a:latin typeface="Arial" panose="020B0604020202020204" pitchFamily="34" charset="0"/>
                <a:cs typeface="Arial" panose="020B0604020202020204" pitchFamily="34" charset="0"/>
              </a:rPr>
              <a:t>d. </a:t>
            </a:r>
            <a:r>
              <a:rPr lang="tr-TR" sz="2400" dirty="0">
                <a:latin typeface="Arial" panose="020B0604020202020204" pitchFamily="34" charset="0"/>
                <a:cs typeface="Arial" panose="020B0604020202020204" pitchFamily="34" charset="0"/>
              </a:rPr>
              <a:t>Kuruluşun tamamında müşteri odaklılığın teşvik edilmesinin güvence altına alınması,</a:t>
            </a:r>
          </a:p>
          <a:p>
            <a:pPr marL="358775" indent="-358775"/>
            <a:r>
              <a:rPr lang="tr-TR" sz="2400" dirty="0" smtClean="0">
                <a:solidFill>
                  <a:srgbClr val="FF0000"/>
                </a:solidFill>
                <a:latin typeface="Arial" panose="020B0604020202020204" pitchFamily="34" charset="0"/>
                <a:cs typeface="Arial" panose="020B0604020202020204" pitchFamily="34" charset="0"/>
              </a:rPr>
              <a:t>e. </a:t>
            </a:r>
            <a:r>
              <a:rPr lang="tr-TR" sz="2400" dirty="0">
                <a:latin typeface="Arial" panose="020B0604020202020204" pitchFamily="34" charset="0"/>
                <a:cs typeface="Arial" panose="020B0604020202020204" pitchFamily="34" charset="0"/>
              </a:rPr>
              <a:t>Kalite yönetim sistemindeki değişiklikler planlanır ve uygulanırken, kalite yönetim sisteminin bütünlüğünün güvence altına alınması.</a:t>
            </a:r>
          </a:p>
        </p:txBody>
      </p:sp>
      <p:grpSp>
        <p:nvGrpSpPr>
          <p:cNvPr id="3" name="Grup 2"/>
          <p:cNvGrpSpPr/>
          <p:nvPr/>
        </p:nvGrpSpPr>
        <p:grpSpPr>
          <a:xfrm>
            <a:off x="0" y="2780928"/>
            <a:ext cx="9144000" cy="4095365"/>
            <a:chOff x="0" y="3050958"/>
            <a:chExt cx="9144000" cy="3807043"/>
          </a:xfrm>
        </p:grpSpPr>
        <p:pic>
          <p:nvPicPr>
            <p:cNvPr id="4" name="Picture 2" descr="http://images.slideplayer.biz.tr/9/2586592/slides/slide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50959"/>
              <a:ext cx="5076056" cy="38070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http://www.bilmediginseylervar.com/wp-content/uploads/2015/09/sorumlulu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050958"/>
              <a:ext cx="4067944" cy="3807041"/>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014496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7504" y="743784"/>
            <a:ext cx="8784976" cy="2308324"/>
          </a:xfrm>
          <a:prstGeom prst="rect">
            <a:avLst/>
          </a:prstGeom>
        </p:spPr>
        <p:txBody>
          <a:bodyPr wrap="square">
            <a:spAutoFit/>
          </a:bodyPr>
          <a:lstStyle/>
          <a:p>
            <a:pPr marL="342900" lvl="0" indent="-342900" algn="just">
              <a:buClr>
                <a:srgbClr val="FF0000"/>
              </a:buClr>
              <a:buFont typeface="+mj-lt"/>
              <a:buAutoNum type="arabicPeriod"/>
              <a:tabLst>
                <a:tab pos="127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ve hizmet kalitesini etkileyen kişilerin rolleri, yetkileri ve sorumlulukla­rını belirleyiniz,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571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Rollerin birbirleri ile ilişki­sini tanımlayınız,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571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Rollerin proseslerdeki yet­ki ve sorumluluklarını ta­nımlayınız,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571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KYS performansını ve iyi­leştirme fırsatlarını rapor edecek kişinin yetki ve sorumluluklarını belirleyiniz.</a:t>
            </a:r>
            <a:endParaRPr lang="tr-TR" sz="2400" dirty="0">
              <a:effectLst/>
              <a:latin typeface="Arial" panose="020B0604020202020204" pitchFamily="34" charset="0"/>
              <a:cs typeface="Arial" panose="020B0604020202020204" pitchFamily="34" charset="0"/>
            </a:endParaRPr>
          </a:p>
        </p:txBody>
      </p:sp>
      <p:sp>
        <p:nvSpPr>
          <p:cNvPr id="5" name="Metin kutusu 4"/>
          <p:cNvSpPr txBox="1"/>
          <p:nvPr/>
        </p:nvSpPr>
        <p:spPr>
          <a:xfrm>
            <a:off x="1547664" y="332656"/>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pic>
        <p:nvPicPr>
          <p:cNvPr id="7170" name="Picture 2" descr="https://idb.amasya.edu.tr/media/1017/ic-denetim-resmi-4_250x2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2942191"/>
            <a:ext cx="3672408" cy="3922132"/>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2381004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0" y="4725144"/>
            <a:ext cx="9126495" cy="2151149"/>
          </a:xfrm>
          <a:prstGeom prst="rect">
            <a:avLst/>
          </a:prstGeom>
        </p:spPr>
      </p:pic>
      <p:sp>
        <p:nvSpPr>
          <p:cNvPr id="3" name="Metin kutusu 2"/>
          <p:cNvSpPr txBox="1"/>
          <p:nvPr/>
        </p:nvSpPr>
        <p:spPr>
          <a:xfrm>
            <a:off x="1403648" y="35399"/>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97503" y="404664"/>
            <a:ext cx="8928992" cy="4439229"/>
          </a:xfrm>
          <a:prstGeom prst="rect">
            <a:avLst/>
          </a:prstGeom>
        </p:spPr>
        <p:txBody>
          <a:bodyPr wrap="square">
            <a:spAutoFit/>
          </a:bodyPr>
          <a:lstStyle/>
          <a:p>
            <a:pPr>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yönetiminin aşağıdaki konularla ilgili rolleri, yetki ve sorumlu­lukları tanımlaması gerekmektedir,</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nSpc>
                <a:spcPct val="107000"/>
              </a:lnSpc>
              <a:spcAft>
                <a:spcPts val="0"/>
              </a:spcAft>
              <a:buClr>
                <a:srgbClr val="FF0000"/>
              </a:buClr>
              <a:buSzPct val="72000"/>
              <a:buFont typeface="Wingdings" panose="05000000000000000000" pitchFamily="2" charset="2"/>
              <a:buChar char=""/>
              <a:tabLst>
                <a:tab pos="4699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KYS şartlarına </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uyulmasını, performansı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ve iyileştirme fırsatlarının rapor edilmesini hangi rol, hangi yetki ve sorumlu­luklarla güvence altına almaktadır,</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nSpc>
                <a:spcPct val="107000"/>
              </a:lnSpc>
              <a:spcAft>
                <a:spcPts val="0"/>
              </a:spcAft>
              <a:buClr>
                <a:srgbClr val="FF0000"/>
              </a:buClr>
              <a:buSzPct val="72000"/>
              <a:buFont typeface="Wingdings" panose="05000000000000000000" pitchFamily="2" charset="2"/>
              <a:buChar char=""/>
              <a:tabLst>
                <a:tab pos="46990" algn="l"/>
              </a:tabLs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KYS'de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değişiklik olduğunda KYS'nin bütünlüğünün bozulmamasını hangi rol, hangi yetki ve sorumluluklarla güvence altına almaktadır?</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KYS'nin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performansının ve KYS ile ilgili iyileştirme fırsatlarının kim tara­fından yönetime rapor edileceği görevinin ve sorumluluğunun verildiği belirlenmelidir.</a:t>
            </a:r>
            <a:endParaRPr lang="tr-TR" sz="2400" dirty="0">
              <a:effectLst/>
              <a:latin typeface="Arial" panose="020B0604020202020204" pitchFamily="34" charset="0"/>
              <a:ea typeface="Calibri" panose="020F0502020204030204" pitchFamily="34" charset="0"/>
              <a:cs typeface="Arial" panose="020B0604020202020204" pitchFamily="34" charset="0"/>
            </a:endParaRP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6149012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5.3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483220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4564" y="3140968"/>
            <a:ext cx="9148564" cy="3704456"/>
          </a:xfrm>
          <a:prstGeom prst="rect">
            <a:avLst/>
          </a:prstGeom>
        </p:spPr>
      </p:pic>
      <p:sp>
        <p:nvSpPr>
          <p:cNvPr id="2" name="1 Dikdörtgen"/>
          <p:cNvSpPr/>
          <p:nvPr/>
        </p:nvSpPr>
        <p:spPr>
          <a:xfrm>
            <a:off x="179512" y="116632"/>
            <a:ext cx="8822214" cy="4154984"/>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6 Planlama</a:t>
            </a:r>
          </a:p>
          <a:p>
            <a:r>
              <a:rPr lang="tr-TR" sz="2400" b="1" dirty="0" smtClean="0">
                <a:solidFill>
                  <a:srgbClr val="FF0000"/>
                </a:solidFill>
                <a:latin typeface="Arial" panose="020B0604020202020204" pitchFamily="34" charset="0"/>
                <a:cs typeface="Arial" panose="020B0604020202020204" pitchFamily="34" charset="0"/>
              </a:rPr>
              <a:t>6.1 Risk ve fırsatları belirleme faaliyetleri</a:t>
            </a:r>
          </a:p>
          <a:p>
            <a:r>
              <a:rPr lang="tr-TR" sz="2400" b="1" dirty="0" smtClean="0">
                <a:solidFill>
                  <a:srgbClr val="FF0000"/>
                </a:solidFill>
                <a:latin typeface="Arial" panose="020B0604020202020204" pitchFamily="34" charset="0"/>
                <a:cs typeface="Arial" panose="020B0604020202020204" pitchFamily="34" charset="0"/>
              </a:rPr>
              <a:t>6.1.1</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Kuruluş, kalite yönetim sistemini planlarken, Madde </a:t>
            </a:r>
            <a:r>
              <a:rPr lang="tr-TR" sz="2400" dirty="0" smtClean="0">
                <a:solidFill>
                  <a:srgbClr val="FF0000"/>
                </a:solidFill>
                <a:latin typeface="Arial" panose="020B0604020202020204" pitchFamily="34" charset="0"/>
                <a:cs typeface="Arial" panose="020B0604020202020204" pitchFamily="34" charset="0"/>
              </a:rPr>
              <a:t>4.1</a:t>
            </a:r>
            <a:r>
              <a:rPr lang="tr-TR" sz="2400" dirty="0" smtClean="0">
                <a:latin typeface="Arial" panose="020B0604020202020204" pitchFamily="34" charset="0"/>
                <a:cs typeface="Arial" panose="020B0604020202020204" pitchFamily="34" charset="0"/>
              </a:rPr>
              <a:t>’de atıf yapılan hususları, Madde </a:t>
            </a:r>
            <a:r>
              <a:rPr lang="tr-TR" sz="2400" dirty="0" smtClean="0">
                <a:solidFill>
                  <a:srgbClr val="FF0000"/>
                </a:solidFill>
                <a:latin typeface="Arial" panose="020B0604020202020204" pitchFamily="34" charset="0"/>
                <a:cs typeface="Arial" panose="020B0604020202020204" pitchFamily="34" charset="0"/>
              </a:rPr>
              <a:t>4.2</a:t>
            </a:r>
            <a:r>
              <a:rPr lang="tr-TR" sz="2400" dirty="0" smtClean="0">
                <a:latin typeface="Arial" panose="020B0604020202020204" pitchFamily="34" charset="0"/>
                <a:cs typeface="Arial" panose="020B0604020202020204" pitchFamily="34" charset="0"/>
              </a:rPr>
              <a:t>’de atıf yapılan şartları ve aşağıdakilere atıfta bulunması gereken risk ve fırsatların tayinini değerlendirmelidir:</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sisteminin amaçlanan çıktısına/çıktılarına ulaşabileceğine güvence vermek;</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İstenen etkileri geliştirmek,</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İstenmeyen etkileri önlemek veya azaltmak,</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İyileşmeye erişim.</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09850"/>
            <a:ext cx="9144000" cy="4248150"/>
          </a:xfrm>
          <a:prstGeom prst="rect">
            <a:avLst/>
          </a:prstGeom>
        </p:spPr>
      </p:pic>
      <p:sp>
        <p:nvSpPr>
          <p:cNvPr id="2" name="1 Dikdörtgen"/>
          <p:cNvSpPr/>
          <p:nvPr/>
        </p:nvSpPr>
        <p:spPr>
          <a:xfrm>
            <a:off x="179512" y="188640"/>
            <a:ext cx="8964488"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6.1.2 Kuruluş aşağıdakileri planlamalıdır: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Bu risk ve fırsatları belirleme faaliyetlerini,</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Aşağıdakileri nasıl yapacağını:</a:t>
            </a:r>
          </a:p>
          <a:p>
            <a:pPr marL="358775" indent="-179388">
              <a:buClr>
                <a:srgbClr val="FF0000"/>
              </a:buClr>
              <a:buFont typeface="+mj-lt"/>
              <a:buAutoNum type="arabicPeriod"/>
            </a:pPr>
            <a:r>
              <a:rPr lang="tr-TR" sz="2400" dirty="0" smtClean="0">
                <a:latin typeface="Arial" panose="020B0604020202020204" pitchFamily="34" charset="0"/>
                <a:cs typeface="Arial" panose="020B0604020202020204" pitchFamily="34" charset="0"/>
              </a:rPr>
              <a:t>Faaliyetleri kalite yönetim sistem prosesleri içerisine nasıl entegre edeceği ve uygulayacağını,</a:t>
            </a:r>
          </a:p>
          <a:p>
            <a:pPr marL="358775" indent="-179388">
              <a:buClr>
                <a:srgbClr val="FF0000"/>
              </a:buClr>
              <a:buFont typeface="+mj-lt"/>
              <a:buAutoNum type="arabicPeriod"/>
            </a:pPr>
            <a:r>
              <a:rPr lang="tr-TR" sz="2400" dirty="0" smtClean="0">
                <a:latin typeface="Arial" panose="020B0604020202020204" pitchFamily="34" charset="0"/>
                <a:cs typeface="Arial" panose="020B0604020202020204" pitchFamily="34" charset="0"/>
              </a:rPr>
              <a:t>Bu faaliyetlerin etkinliğini nasıl değerlendireceğini.</a:t>
            </a:r>
          </a:p>
          <a:p>
            <a:pPr marL="358775" indent="-179388">
              <a:buClr>
                <a:srgbClr val="FF0000"/>
              </a:buClr>
              <a:buFont typeface="+mj-lt"/>
              <a:buAutoNum type="arabicPeriod"/>
            </a:pPr>
            <a:r>
              <a:rPr lang="tr-TR" sz="2400" dirty="0" smtClean="0">
                <a:latin typeface="Arial" panose="020B0604020202020204" pitchFamily="34" charset="0"/>
                <a:cs typeface="Arial" panose="020B0604020202020204" pitchFamily="34" charset="0"/>
              </a:rPr>
              <a:t>Risk ve fırsatları ele alma faaliyetleri, ürün ve hizmetlerin uygunluğuna potansiyel etkisi ile orantılı olmalıdır.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Not 1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Risk belirleme seçenekleri; riskten kaçınma, fırsat kovalarken risk alma, risk kaynağının yok edilmesi, gerçekleşme veya sonuçların değiştirilmesi, risk paylaşımı veya bilgiye dayanan karar ile risk tespiti.</a:t>
            </a:r>
          </a:p>
          <a:p>
            <a:r>
              <a:rPr lang="tr-TR" sz="2400" b="1" dirty="0" smtClean="0">
                <a:solidFill>
                  <a:srgbClr val="FF0000"/>
                </a:solidFill>
                <a:latin typeface="Arial" panose="020B0604020202020204" pitchFamily="34" charset="0"/>
                <a:cs typeface="Arial" panose="020B0604020202020204" pitchFamily="34" charset="0"/>
              </a:rPr>
              <a:t>Not 2 </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Fırsatlar, yeni uygulamaların adapte edilmesi, yeni ürünlerin lansmanını yapma, yeni pazarlara erişim, yeni müşterilerin belirlenmesi, ortaklıklar kurma, yeni teknoloji kullanımı ve kuruluşun veya müşterilerinin ihtiyaçlarını belirten diğer istenen ve uygulanabilir olasılıklara yol açabilir.</a:t>
            </a:r>
            <a:endParaRPr lang="tr-TR" sz="2400" dirty="0">
              <a:latin typeface="Arial" panose="020B0604020202020204" pitchFamily="34" charset="0"/>
              <a:cs typeface="Arial" panose="020B0604020202020204" pitchFamily="34" charset="0"/>
            </a:endParaRPr>
          </a:p>
        </p:txBody>
      </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7" name="Grup 6"/>
          <p:cNvGrpSpPr/>
          <p:nvPr/>
        </p:nvGrpSpPr>
        <p:grpSpPr>
          <a:xfrm>
            <a:off x="0" y="3573017"/>
            <a:ext cx="9144000" cy="3311407"/>
            <a:chOff x="0" y="3573017"/>
            <a:chExt cx="9144000" cy="3311407"/>
          </a:xfrm>
        </p:grpSpPr>
        <p:pic>
          <p:nvPicPr>
            <p:cNvPr id="44034" name="Picture 2" descr="https://www.insidesales.com/insider/wp-content/uploads/2013/09/ID-10075976.jpg?f4bf21&amp;f4bf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573018"/>
              <a:ext cx="3810000" cy="3252100"/>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1349" y="3573017"/>
              <a:ext cx="5332651" cy="3311407"/>
            </a:xfrm>
            <a:prstGeom prst="rect">
              <a:avLst/>
            </a:prstGeom>
          </p:spPr>
        </p:pic>
      </p:grpSp>
    </p:spTree>
    <p:extLst>
      <p:ext uri="{BB962C8B-B14F-4D97-AF65-F5344CB8AC3E}">
        <p14:creationId xmlns:p14="http://schemas.microsoft.com/office/powerpoint/2010/main" val="33250302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https://industryolog.com/wp-content/uploads/2017/04/risk-006-1210x64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06391"/>
            <a:ext cx="9144000" cy="4851610"/>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15154" y="25192"/>
            <a:ext cx="8856984" cy="2677656"/>
          </a:xfrm>
          <a:prstGeom prst="rect">
            <a:avLst/>
          </a:prstGeom>
        </p:spPr>
        <p:txBody>
          <a:bodyPr wrap="square">
            <a:spAutoFit/>
          </a:bodyPr>
          <a:lstStyle/>
          <a:p>
            <a:r>
              <a:rPr lang="tr-TR" sz="2400" b="1" dirty="0">
                <a:solidFill>
                  <a:srgbClr val="FF0000"/>
                </a:solidFill>
                <a:latin typeface="Arial" panose="020B0604020202020204" pitchFamily="34" charset="0"/>
                <a:cs typeface="Arial" panose="020B0604020202020204" pitchFamily="34" charset="0"/>
              </a:rPr>
              <a:t>Risk temelli düşünme</a:t>
            </a:r>
          </a:p>
          <a:p>
            <a:pPr algn="just"/>
            <a:r>
              <a:rPr lang="tr-TR" sz="2400" dirty="0" smtClean="0">
                <a:latin typeface="Arial" panose="020B0604020202020204" pitchFamily="34" charset="0"/>
                <a:cs typeface="Arial" panose="020B0604020202020204" pitchFamily="34" charset="0"/>
              </a:rPr>
              <a:t>Risk temelli düşünme, etkin bir kalite yönetim sistemine erişmek için esastır. Risk temelli düşünme kavramı, örneğin, potansiyel uygunsuzlukları yok etmek için önleyici faaliyetlerin gerçekleşmesi, oluşan herhangi bir uygunsuzluğun analizi ve uygunsuzluğun etkisine uygun faaliyetleri gerçekleştirerek yeniden oluşmasını önlemek anlamındadır.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Metin Kutusu 2"/>
          <p:cNvSpPr txBox="1">
            <a:spLocks noChangeArrowheads="1"/>
          </p:cNvSpPr>
          <p:nvPr/>
        </p:nvSpPr>
        <p:spPr bwMode="auto">
          <a:xfrm>
            <a:off x="-2956" y="6630141"/>
            <a:ext cx="236220" cy="22098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tr-TR" sz="1000">
                <a:effectLst/>
                <a:latin typeface="Times New Roman" panose="02020603050405020304" pitchFamily="18" charset="0"/>
                <a:ea typeface="Calibri" panose="020F0502020204030204" pitchFamily="34" charset="0"/>
                <a:cs typeface="Times New Roman" panose="02020603050405020304" pitchFamily="18" charset="0"/>
              </a:rPr>
              <a:t>1</a:t>
            </a:r>
            <a:endParaRPr lang="tr-TR" sz="11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3749596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764704"/>
            <a:ext cx="8856984" cy="1569660"/>
          </a:xfrm>
          <a:prstGeom prst="rect">
            <a:avLst/>
          </a:prstGeom>
        </p:spPr>
        <p:txBody>
          <a:bodyPr wrap="square">
            <a:spAutoFit/>
          </a:bodyPr>
          <a:lstStyle/>
          <a:p>
            <a:pPr marL="342900" lvl="0" indent="-342900" algn="just">
              <a:buClr>
                <a:srgbClr val="FF0000"/>
              </a:buClr>
              <a:buFont typeface="+mj-lt"/>
              <a:buAutoNum type="arabicPeriod"/>
              <a:tabLst>
                <a:tab pos="12827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Tanımlı her prosese ilişkin riskler ve fırsatları tanım­layınız,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1295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Risklerin iyileştirilmesi için gerekli faaliyetleri planlayınız,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1295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Riskleri önceliklendiriniz ve iyileştirme için düşünülen kay­nakları belirleyiniz.</a:t>
            </a:r>
            <a:endParaRPr lang="tr-TR" sz="2400" dirty="0">
              <a:effectLst/>
              <a:latin typeface="Arial" panose="020B0604020202020204" pitchFamily="34" charset="0"/>
              <a:cs typeface="Arial" panose="020B0604020202020204" pitchFamily="34" charset="0"/>
            </a:endParaRPr>
          </a:p>
        </p:txBody>
      </p:sp>
      <p:pic>
        <p:nvPicPr>
          <p:cNvPr id="9218" name="Picture 2" descr="http://umasrinivasan.com/img/services/risk-her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76872"/>
            <a:ext cx="9173804" cy="4591629"/>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8723538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 3"/>
          <p:cNvGrpSpPr/>
          <p:nvPr/>
        </p:nvGrpSpPr>
        <p:grpSpPr>
          <a:xfrm>
            <a:off x="0" y="4546390"/>
            <a:ext cx="9209988" cy="2348881"/>
            <a:chOff x="0" y="4509119"/>
            <a:chExt cx="8574822" cy="2348881"/>
          </a:xfrm>
        </p:grpSpPr>
        <p:pic>
          <p:nvPicPr>
            <p:cNvPr id="8194" name="Picture 2" descr="planlama ve risk ile ilgili gö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7411" y="4509119"/>
              <a:ext cx="4287411" cy="2323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planlama ve risk ile ilgili görsel sonuc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509120"/>
              <a:ext cx="4287411" cy="2348880"/>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Metin kutusu 1"/>
          <p:cNvSpPr txBox="1"/>
          <p:nvPr/>
        </p:nvSpPr>
        <p:spPr>
          <a:xfrm>
            <a:off x="1475656"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204316" y="502189"/>
            <a:ext cx="8928992" cy="4044056"/>
          </a:xfrm>
          <a:prstGeom prst="rect">
            <a:avLst/>
          </a:prstGeom>
        </p:spPr>
        <p:txBody>
          <a:bodyPr wrap="square">
            <a:spAutoFit/>
          </a:bodyPr>
          <a:lstStyle/>
          <a:p>
            <a:pPr marL="76200">
              <a:lnSpc>
                <a:spcPct val="107000"/>
              </a:lnSpc>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risklerle ilgili aşağıdakilerin proseslerde nerelerde olduğunu gösterecek şekilde ortaya koymalıdır;</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gn="just">
              <a:lnSpc>
                <a:spcPct val="107000"/>
              </a:lnSpc>
              <a:spcAft>
                <a:spcPts val="0"/>
              </a:spcAft>
              <a:buClr>
                <a:srgbClr val="FF0000"/>
              </a:buClr>
              <a:buSzPct val="72000"/>
              <a:buFont typeface="Wingdings" panose="05000000000000000000" pitchFamily="2" charset="2"/>
              <a:buChar char="Ø"/>
              <a:tabLst>
                <a:tab pos="1035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 ve tanımlamaları,</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gn="just">
              <a:lnSpc>
                <a:spcPct val="107000"/>
              </a:lnSpc>
              <a:spcAft>
                <a:spcPts val="0"/>
              </a:spcAft>
              <a:buClr>
                <a:srgbClr val="FF0000"/>
              </a:buClr>
              <a:buSzPct val="72000"/>
              <a:buFont typeface="Wingdings" panose="05000000000000000000" pitchFamily="2" charset="2"/>
              <a:buChar char="Ø"/>
              <a:tabLst>
                <a:tab pos="1054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Risklerin </a:t>
            </a:r>
            <a:r>
              <a:rPr lang="tr-TR" sz="2400" dirty="0" err="1">
                <a:solidFill>
                  <a:srgbClr val="000000"/>
                </a:solidFill>
                <a:latin typeface="Arial" panose="020B0604020202020204" pitchFamily="34" charset="0"/>
                <a:ea typeface="Palatino Linotype" panose="02040502050505030304" pitchFamily="18" charset="0"/>
                <a:cs typeface="Arial" panose="020B0604020202020204" pitchFamily="34" charset="0"/>
              </a:rPr>
              <a:t>önceliklendirilmeleri</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gn="just">
              <a:lnSpc>
                <a:spcPct val="107000"/>
              </a:lnSpc>
              <a:spcAft>
                <a:spcPts val="0"/>
              </a:spcAft>
              <a:buClr>
                <a:srgbClr val="FF0000"/>
              </a:buClr>
              <a:buSzPct val="72000"/>
              <a:buFont typeface="Wingdings" panose="05000000000000000000" pitchFamily="2" charset="2"/>
              <a:buChar char="Ø"/>
              <a:tabLst>
                <a:tab pos="103505"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Riskleri kaldırmak için iyileştirme planları ve gerekli kaynakların bu noktalara atanmış olması.</a:t>
            </a:r>
            <a:endParaRPr lang="tr-TR" sz="2400"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0"/>
              </a:spcAft>
            </a:pPr>
            <a:r>
              <a:rPr lang="tr-TR" sz="2400" b="1" dirty="0">
                <a:solidFill>
                  <a:srgbClr val="FF0000"/>
                </a:solidFill>
                <a:latin typeface="Arial" panose="020B0604020202020204" pitchFamily="34" charset="0"/>
                <a:ea typeface="Palatino Linotype" panose="02040502050505030304" pitchFamily="18" charset="0"/>
                <a:cs typeface="Arial" panose="020B0604020202020204" pitchFamily="34" charset="0"/>
              </a:rPr>
              <a:t>Dokümante Edilmiş Bilgi Şartı:</a:t>
            </a:r>
            <a:r>
              <a:rPr lang="tr-TR" sz="2400" b="1" dirty="0">
                <a:solidFill>
                  <a:srgbClr val="000000"/>
                </a:solidFill>
                <a:latin typeface="Arial" panose="020B0604020202020204" pitchFamily="34" charset="0"/>
                <a:ea typeface="Palatino Linotype" panose="02040502050505030304" pitchFamily="18" charset="0"/>
                <a:cs typeface="Arial" panose="020B0604020202020204" pitchFamily="34" charset="0"/>
              </a:rPr>
              <a:t>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Riskler ve Fırsatlar ile ilgili maddede tutulması gereken bir kayıt veya doküman olması standart tarafından talep edil­memiş de olsa kuruluş, faaliyetin gerçekleştirildiğini göstermesi için dokü­manları oluşturabilir.</a:t>
            </a:r>
          </a:p>
        </p:txBody>
      </p:sp>
      <p:sp>
        <p:nvSpPr>
          <p:cNvPr id="7" name="Dikdörtgen 6"/>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3987835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251520" y="-22156"/>
            <a:ext cx="3131840" cy="461665"/>
          </a:xfrm>
          <a:prstGeom prst="rect">
            <a:avLst/>
          </a:prstGeom>
        </p:spPr>
        <p:txBody>
          <a:bodyPr wrap="square">
            <a:spAutoFit/>
          </a:bodyPr>
          <a:lstStyle/>
          <a:p>
            <a:pPr algn="just"/>
            <a:r>
              <a:rPr lang="tr-TR" sz="2400" b="1" dirty="0" smtClean="0"/>
              <a:t>6.1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088140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899380" cy="2677656"/>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6.2 Kalite amaçları ve bunlara erişmek için planlama</a:t>
            </a:r>
          </a:p>
          <a:p>
            <a:r>
              <a:rPr lang="tr-TR" sz="2400" b="1" dirty="0" smtClean="0">
                <a:solidFill>
                  <a:srgbClr val="FF0000"/>
                </a:solidFill>
                <a:latin typeface="Arial" panose="020B0604020202020204" pitchFamily="34" charset="0"/>
                <a:cs typeface="Arial" panose="020B0604020202020204" pitchFamily="34" charset="0"/>
              </a:rPr>
              <a:t>6.2.1</a:t>
            </a:r>
            <a:r>
              <a:rPr lang="tr-TR" sz="2400" b="1" dirty="0" smtClean="0">
                <a:latin typeface="Arial" panose="020B0604020202020204" pitchFamily="34" charset="0"/>
                <a:cs typeface="Arial" panose="020B0604020202020204" pitchFamily="34" charset="0"/>
              </a:rPr>
              <a:t> </a:t>
            </a:r>
            <a:r>
              <a:rPr lang="tr-TR" sz="2400" dirty="0" smtClean="0">
                <a:latin typeface="Arial" panose="020B0604020202020204" pitchFamily="34" charset="0"/>
                <a:cs typeface="Arial" panose="020B0604020202020204" pitchFamily="34" charset="0"/>
              </a:rPr>
              <a:t>Kuruluş, kalite yönetim sistemi için ihtiyaç duyulan ilgili fonksiyon, seviye ve proseslerde kalite amaçlarını oluşturmalıdır. Kalite amaçları: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politikası ile uyumlu olmalı,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Ölçülebilir olmalı,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Uygulanabilir şartları dikkate almalı,</a:t>
            </a:r>
          </a:p>
        </p:txBody>
      </p:sp>
      <p:pic>
        <p:nvPicPr>
          <p:cNvPr id="47106" name="Picture 2" descr="http://www.tuzyeksav.org.tr/wp-content/uploads/2015/08/ama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0" y="2872001"/>
            <a:ext cx="9144000" cy="3982292"/>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www.kozanbilgi.net/wp-content/uploads/Ama%C3%A7lar-Ve-Hedefler-%C3%9Czerinde-Ak%C4%B1l-Y%C3%BCr%C3%BCtme.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773615"/>
            <a:ext cx="7363399" cy="4084385"/>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214282" y="214290"/>
            <a:ext cx="8929718" cy="2677656"/>
          </a:xfrm>
          <a:prstGeom prst="rect">
            <a:avLst/>
          </a:prstGeom>
        </p:spPr>
        <p:txBody>
          <a:bodyPr wrap="square">
            <a:spAutoFit/>
          </a:bodyPr>
          <a:lstStyle/>
          <a:p>
            <a:pPr marL="358775" indent="-358775"/>
            <a:r>
              <a:rPr lang="tr-TR" sz="2400" dirty="0" smtClean="0">
                <a:solidFill>
                  <a:srgbClr val="FF0000"/>
                </a:solidFill>
                <a:latin typeface="Arial" panose="020B0604020202020204" pitchFamily="34" charset="0"/>
                <a:cs typeface="Arial" panose="020B0604020202020204" pitchFamily="34" charset="0"/>
              </a:rPr>
              <a:t>d. </a:t>
            </a:r>
            <a:r>
              <a:rPr lang="tr-TR" sz="2400" dirty="0" smtClean="0">
                <a:latin typeface="Arial" panose="020B0604020202020204" pitchFamily="34" charset="0"/>
                <a:cs typeface="Arial" panose="020B0604020202020204" pitchFamily="34" charset="0"/>
              </a:rPr>
              <a:t>Ürün ve hizmetlerin uygunluğu ve müşteri memnuniyetini arttırmaya uygun olmalı,</a:t>
            </a:r>
          </a:p>
          <a:p>
            <a:r>
              <a:rPr lang="tr-TR" sz="2400" dirty="0" smtClean="0">
                <a:solidFill>
                  <a:srgbClr val="FF0000"/>
                </a:solidFill>
                <a:latin typeface="Arial" panose="020B0604020202020204" pitchFamily="34" charset="0"/>
                <a:cs typeface="Arial" panose="020B0604020202020204" pitchFamily="34" charset="0"/>
              </a:rPr>
              <a:t>e. </a:t>
            </a:r>
            <a:r>
              <a:rPr lang="tr-TR" sz="2400" dirty="0" smtClean="0">
                <a:latin typeface="Arial" panose="020B0604020202020204" pitchFamily="34" charset="0"/>
                <a:cs typeface="Arial" panose="020B0604020202020204" pitchFamily="34" charset="0"/>
              </a:rPr>
              <a:t>İzlenmeli, </a:t>
            </a:r>
          </a:p>
          <a:p>
            <a:r>
              <a:rPr lang="tr-TR" sz="2400" dirty="0" smtClean="0">
                <a:solidFill>
                  <a:srgbClr val="FF0000"/>
                </a:solidFill>
                <a:latin typeface="Arial" panose="020B0604020202020204" pitchFamily="34" charset="0"/>
                <a:cs typeface="Arial" panose="020B0604020202020204" pitchFamily="34" charset="0"/>
              </a:rPr>
              <a:t>f.  </a:t>
            </a:r>
            <a:r>
              <a:rPr lang="tr-TR" sz="2400" dirty="0" smtClean="0">
                <a:latin typeface="Arial" panose="020B0604020202020204" pitchFamily="34" charset="0"/>
                <a:cs typeface="Arial" panose="020B0604020202020204" pitchFamily="34" charset="0"/>
              </a:rPr>
              <a:t>Duyurulmalı,</a:t>
            </a:r>
          </a:p>
          <a:p>
            <a:r>
              <a:rPr lang="tr-TR" sz="2400" dirty="0" smtClean="0">
                <a:solidFill>
                  <a:srgbClr val="FF0000"/>
                </a:solidFill>
                <a:latin typeface="Arial" panose="020B0604020202020204" pitchFamily="34" charset="0"/>
                <a:cs typeface="Arial" panose="020B0604020202020204" pitchFamily="34" charset="0"/>
              </a:rPr>
              <a:t>g. </a:t>
            </a:r>
            <a:r>
              <a:rPr lang="tr-TR" sz="2400" dirty="0" smtClean="0">
                <a:latin typeface="Arial" panose="020B0604020202020204" pitchFamily="34" charset="0"/>
                <a:cs typeface="Arial" panose="020B0604020202020204" pitchFamily="34" charset="0"/>
              </a:rPr>
              <a:t>Uygun şekilde güncellenmelidir.</a:t>
            </a:r>
          </a:p>
          <a:p>
            <a:r>
              <a:rPr lang="tr-TR" sz="2400" dirty="0" smtClean="0">
                <a:latin typeface="Arial" panose="020B0604020202020204" pitchFamily="34" charset="0"/>
                <a:cs typeface="Arial" panose="020B0604020202020204" pitchFamily="34" charset="0"/>
              </a:rPr>
              <a:t>Kuruluş, kalite amaçlarını dokümante edilmiş bilgi olarak muhafaza etmelidir.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3944053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44624"/>
            <a:ext cx="8715436"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6.2.2 Kalite amaçlarına ulaşmak için planlama yaparken, kuruluş:</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Ne yapılacağını,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Hangi kaynakların gerekeceğini,</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Kimin sorumlu olacağını,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Ne zaman tamamlanacağını,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Sonuçların nasıl değerlendirileceğini,</a:t>
            </a:r>
          </a:p>
          <a:p>
            <a:r>
              <a:rPr lang="tr-TR" sz="2400" dirty="0" smtClean="0">
                <a:latin typeface="Arial" panose="020B0604020202020204" pitchFamily="34" charset="0"/>
                <a:cs typeface="Arial" panose="020B0604020202020204" pitchFamily="34" charset="0"/>
              </a:rPr>
              <a:t>tayin etmelidir.</a:t>
            </a:r>
            <a:endParaRPr lang="tr-TR" sz="2400" dirty="0">
              <a:latin typeface="Arial" panose="020B0604020202020204" pitchFamily="34" charset="0"/>
              <a:cs typeface="Arial" panose="020B0604020202020204" pitchFamily="34" charset="0"/>
            </a:endParaRPr>
          </a:p>
        </p:txBody>
      </p:sp>
      <p:pic>
        <p:nvPicPr>
          <p:cNvPr id="46082" name="Picture 2" descr="http://dusunyaz.com/img/bf0ef8cee86c6edfb1a4efdb03fcaaf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6" y="3091612"/>
            <a:ext cx="9144000" cy="3766388"/>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8742394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emremetin.com/wp-content/uploads/2014/04/k%C3%BC%C3%A7%C3%BCk-hede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971323"/>
            <a:ext cx="6512118" cy="4886677"/>
          </a:xfrm>
          <a:prstGeom prst="rect">
            <a:avLst/>
          </a:prstGeom>
          <a:noFill/>
          <a:extLst>
            <a:ext uri="{909E8E84-426E-40DD-AFC4-6F175D3DCCD1}">
              <a14:hiddenFill xmlns:a14="http://schemas.microsoft.com/office/drawing/2010/main">
                <a:solidFill>
                  <a:srgbClr val="FFFFFF"/>
                </a:solidFill>
              </a14:hiddenFill>
            </a:ext>
          </a:extLst>
        </p:spPr>
      </p:pic>
      <p:sp>
        <p:nvSpPr>
          <p:cNvPr id="2" name="Metin kutusu 1"/>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179512" y="692696"/>
            <a:ext cx="8964488" cy="1938992"/>
          </a:xfrm>
          <a:prstGeom prst="rect">
            <a:avLst/>
          </a:prstGeom>
        </p:spPr>
        <p:txBody>
          <a:bodyPr wrap="square">
            <a:spAutoFit/>
          </a:bodyPr>
          <a:lstStyle/>
          <a:p>
            <a:pPr marL="342900" lvl="0" indent="-342900" algn="just">
              <a:buClr>
                <a:srgbClr val="FF0000"/>
              </a:buClr>
              <a:buFont typeface="+mj-lt"/>
              <a:buAutoNum type="arabicPeriod"/>
              <a:tabLst>
                <a:tab pos="38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Politika ile uyumlu ölçüle­bilir proses ve bölüm he­defleri belirleyiniz,</a:t>
            </a:r>
            <a:endParaRPr lang="tr-TR" sz="2400" dirty="0">
              <a:latin typeface="Arial" panose="020B0604020202020204" pitchFamily="34" charset="0"/>
              <a:cs typeface="Arial" panose="020B0604020202020204" pitchFamily="34" charset="0"/>
            </a:endParaRPr>
          </a:p>
          <a:p>
            <a:pPr marL="342900" lvl="0" indent="-342900">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Farklı seviyelerdeki hedef­lerin birbirleri ile tutarlı olmasını sağlayınız,</a:t>
            </a:r>
            <a:r>
              <a:rPr lang="tr-TR" sz="2400" dirty="0">
                <a:latin typeface="Arial" panose="020B0604020202020204" pitchFamily="34" charset="0"/>
                <a:cs typeface="Arial" panose="020B0604020202020204" pitchFamily="34" charset="0"/>
              </a:rPr>
              <a:t> </a:t>
            </a:r>
          </a:p>
          <a:p>
            <a:pPr marL="342900" lvl="0" indent="-342900">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Hedeflere ulaşmak için planlama yapıldığından emin olunuz.</a:t>
            </a:r>
            <a:endParaRPr lang="tr-TR" sz="2400" dirty="0">
              <a:effectLst/>
              <a:latin typeface="Arial" panose="020B0604020202020204" pitchFamily="34"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37122573"/>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475656" y="87015"/>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Dikdörtgen 3"/>
          <p:cNvSpPr/>
          <p:nvPr/>
        </p:nvSpPr>
        <p:spPr>
          <a:xfrm>
            <a:off x="107504" y="476672"/>
            <a:ext cx="8928992" cy="4154984"/>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 aşağıdakileri içeren bir planlama oluşturmalıdır;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2705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Politika ile uyumlu olma,</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2705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Ölçülebilir olma,</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2705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Ürün uygunluğu veya müşteri memnuniyetini güvence altına alma.</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a:spcAft>
                <a:spcPts val="800"/>
              </a:spcAf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Kuruluş için genel hedefler oluşturulduysa bunun bölüm hedefleri ile tutar­lılığı, bölüm hedeflerinin de proses hedefleri ile tutarlılığından kuruluşun emin olması gerekmektedir. Hedefler güncel olmalı, kontrol edilmeli ve belirli dönemlerde gözden geçirilmelidir. Hedeflerin ne kadar sürede bir gözden geçirilerek güncellendiği belirlenmelidir.</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grpSp>
        <p:nvGrpSpPr>
          <p:cNvPr id="6" name="Grup 5"/>
          <p:cNvGrpSpPr/>
          <p:nvPr/>
        </p:nvGrpSpPr>
        <p:grpSpPr>
          <a:xfrm>
            <a:off x="-1585" y="4581128"/>
            <a:ext cx="9145585" cy="2246944"/>
            <a:chOff x="0" y="-1"/>
            <a:chExt cx="10027910" cy="2941576"/>
          </a:xfrm>
        </p:grpSpPr>
        <p:grpSp>
          <p:nvGrpSpPr>
            <p:cNvPr id="7" name="Grup 6"/>
            <p:cNvGrpSpPr/>
            <p:nvPr/>
          </p:nvGrpSpPr>
          <p:grpSpPr>
            <a:xfrm>
              <a:off x="3565545" y="-1"/>
              <a:ext cx="6462365" cy="2941575"/>
              <a:chOff x="0" y="0"/>
              <a:chExt cx="6462365" cy="2941575"/>
            </a:xfrm>
          </p:grpSpPr>
          <p:pic>
            <p:nvPicPr>
              <p:cNvPr id="9" name="Resim 8"/>
              <p:cNvPicPr>
                <a:picLocks noChangeAspect="1"/>
              </p:cNvPicPr>
              <p:nvPr/>
            </p:nvPicPr>
            <p:blipFill>
              <a:blip r:embed="rId2"/>
              <a:stretch>
                <a:fillRect/>
              </a:stretch>
            </p:blipFill>
            <p:spPr>
              <a:xfrm>
                <a:off x="0" y="0"/>
                <a:ext cx="3459780" cy="2941575"/>
              </a:xfrm>
              <a:prstGeom prst="rect">
                <a:avLst/>
              </a:prstGeom>
            </p:spPr>
          </p:pic>
          <p:pic>
            <p:nvPicPr>
              <p:cNvPr id="10" name="Resim 9"/>
              <p:cNvPicPr>
                <a:picLocks noChangeAspect="1"/>
              </p:cNvPicPr>
              <p:nvPr/>
            </p:nvPicPr>
            <p:blipFill>
              <a:blip r:embed="rId3"/>
              <a:stretch>
                <a:fillRect/>
              </a:stretch>
            </p:blipFill>
            <p:spPr>
              <a:xfrm>
                <a:off x="3459780" y="0"/>
                <a:ext cx="3002585" cy="2941575"/>
              </a:xfrm>
              <a:prstGeom prst="rect">
                <a:avLst/>
              </a:prstGeom>
            </p:spPr>
          </p:pic>
        </p:grpSp>
        <p:pic>
          <p:nvPicPr>
            <p:cNvPr id="8" name="Picture 2" descr="hedeflerin özellikleri ile ilgili görsel sonucu&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565545" cy="294157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920732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Dikdörtgen 1"/>
          <p:cNvSpPr/>
          <p:nvPr/>
        </p:nvSpPr>
        <p:spPr>
          <a:xfrm>
            <a:off x="224136" y="143004"/>
            <a:ext cx="8919863" cy="3416320"/>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Gözden geçirme faaliyetinin kim/kimler tarafından uygulandığı kuruluş tarafından tanımlanmış olmalıdır.</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a:spcAft>
                <a:spcPts val="0"/>
              </a:spcAft>
            </a:pPr>
            <a:r>
              <a:rPr lang="tr-TR" sz="2400" dirty="0">
                <a:solidFill>
                  <a:srgbClr val="000000"/>
                </a:solidFill>
                <a:latin typeface="Arial" panose="020B0604020202020204" pitchFamily="34" charset="0"/>
                <a:ea typeface="Calibri" panose="020F0502020204030204" pitchFamily="34" charset="0"/>
                <a:cs typeface="Arial" panose="020B0604020202020204" pitchFamily="34" charset="0"/>
              </a:rPr>
              <a:t>Kuruluş/bölüm, hedeflerine ulaşmak için planlama yapmalıdır. Planlarda hedeflere ulaşmak için;</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1803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Ne yapılacağı,</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1803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Hangi kaynaklara ihtiyaç olduğu,</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1803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Yürütülecek faaliyetlerin sorumluları,</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lgn="just">
              <a:spcAft>
                <a:spcPts val="0"/>
              </a:spcAft>
              <a:buClr>
                <a:srgbClr val="FF0000"/>
              </a:buClr>
              <a:buFont typeface="Wingdings" panose="05000000000000000000" pitchFamily="2" charset="2"/>
              <a:buChar char=""/>
              <a:tabLst>
                <a:tab pos="103505" algn="l"/>
                <a:tab pos="1803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Faaliyetlerin tamamlanma tarihleri,</a:t>
            </a:r>
            <a:endParaRPr lang="tr-TR" sz="2400" dirty="0">
              <a:latin typeface="Arial" panose="020B0604020202020204" pitchFamily="34" charset="0"/>
              <a:ea typeface="Times New Roman" panose="02020603050405020304" pitchFamily="18" charset="0"/>
              <a:cs typeface="Arial" panose="020B0604020202020204" pitchFamily="34" charset="0"/>
            </a:endParaRPr>
          </a:p>
          <a:p>
            <a:pPr marL="342900" lvl="0" indent="-342900">
              <a:spcAft>
                <a:spcPts val="0"/>
              </a:spcAft>
              <a:buClr>
                <a:srgbClr val="FF0000"/>
              </a:buClr>
              <a:buFont typeface="Wingdings" panose="05000000000000000000" pitchFamily="2" charset="2"/>
              <a:buChar char=""/>
              <a:tabLst>
                <a:tab pos="103505" algn="l"/>
                <a:tab pos="18034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Sonuçların nasıl değerlendirileceği mutlaka belirtilmelidir.</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grpSp>
        <p:nvGrpSpPr>
          <p:cNvPr id="6" name="Grup 5"/>
          <p:cNvGrpSpPr/>
          <p:nvPr/>
        </p:nvGrpSpPr>
        <p:grpSpPr>
          <a:xfrm>
            <a:off x="0" y="3505336"/>
            <a:ext cx="9143999" cy="3370957"/>
            <a:chOff x="0" y="3505336"/>
            <a:chExt cx="9143999" cy="3370957"/>
          </a:xfrm>
        </p:grpSpPr>
        <p:grpSp>
          <p:nvGrpSpPr>
            <p:cNvPr id="5" name="Grup 4"/>
            <p:cNvGrpSpPr/>
            <p:nvPr/>
          </p:nvGrpSpPr>
          <p:grpSpPr>
            <a:xfrm>
              <a:off x="0" y="3511740"/>
              <a:ext cx="9143999" cy="3364553"/>
              <a:chOff x="0" y="3511740"/>
              <a:chExt cx="6716298" cy="3364553"/>
            </a:xfrm>
          </p:grpSpPr>
          <p:pic>
            <p:nvPicPr>
              <p:cNvPr id="14340" name="Picture 4" descr="hedeflerin özellikleri ile ilgili görsel sonucu&quot;"/>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18144"/>
                <a:ext cx="3358149" cy="33581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edeflerin özellikleri ile ilgili görsel sonucu&quot;"/>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3358149" y="3511740"/>
                <a:ext cx="3358149" cy="3358149"/>
              </a:xfrm>
              <a:prstGeom prst="rect">
                <a:avLst/>
              </a:prstGeom>
              <a:noFill/>
              <a:extLst>
                <a:ext uri="{909E8E84-426E-40DD-AFC4-6F175D3DCCD1}">
                  <a14:hiddenFill xmlns:a14="http://schemas.microsoft.com/office/drawing/2010/main">
                    <a:solidFill>
                      <a:srgbClr val="FFFFFF"/>
                    </a:solidFill>
                  </a14:hiddenFill>
                </a:ext>
              </a:extLst>
            </p:spPr>
          </p:pic>
        </p:grpSp>
        <p:pic>
          <p:nvPicPr>
            <p:cNvPr id="14342" name="Picture 6" descr="hedeflerin özellikleri ile ilgili görsel sonucu&quot;"/>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6581" y="3505336"/>
              <a:ext cx="2617813" cy="2617813"/>
            </a:xfrm>
            <a:prstGeom prst="rect">
              <a:avLst/>
            </a:prstGeom>
            <a:noFill/>
            <a:extLst>
              <a:ext uri="{909E8E84-426E-40DD-AFC4-6F175D3DCCD1}">
                <a14:hiddenFill xmlns:a14="http://schemas.microsoft.com/office/drawing/2010/main">
                  <a:solidFill>
                    <a:srgbClr val="FFFFFF"/>
                  </a:solidFill>
                </a14:hiddenFill>
              </a:ext>
            </a:extLst>
          </p:spPr>
        </p:pic>
        <p:pic>
          <p:nvPicPr>
            <p:cNvPr id="11" name="Resim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5658" y="4436203"/>
              <a:ext cx="739658" cy="739658"/>
            </a:xfrm>
            <a:prstGeom prst="rect">
              <a:avLst/>
            </a:prstGeom>
          </p:spPr>
        </p:pic>
      </p:grpSp>
    </p:spTree>
    <p:extLst>
      <p:ext uri="{BB962C8B-B14F-4D97-AF65-F5344CB8AC3E}">
        <p14:creationId xmlns:p14="http://schemas.microsoft.com/office/powerpoint/2010/main" val="283656727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6.2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32126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15154" y="208927"/>
            <a:ext cx="8856984" cy="1938992"/>
          </a:xfrm>
          <a:prstGeom prst="rect">
            <a:avLst/>
          </a:prstGeom>
        </p:spPr>
        <p:txBody>
          <a:bodyPr wrap="square">
            <a:spAutoFit/>
          </a:bodyPr>
          <a:lstStyle/>
          <a:p>
            <a:pPr algn="just"/>
            <a:r>
              <a:rPr lang="tr-TR" sz="2400" b="1" dirty="0" smtClean="0">
                <a:solidFill>
                  <a:srgbClr val="FF0000"/>
                </a:solidFill>
                <a:latin typeface="Arial" panose="020B0604020202020204" pitchFamily="34" charset="0"/>
                <a:cs typeface="Arial" panose="020B0604020202020204" pitchFamily="34" charset="0"/>
              </a:rPr>
              <a:t>Risk temelli düşünme </a:t>
            </a:r>
            <a:r>
              <a:rPr lang="tr-TR" sz="2400" dirty="0" smtClean="0">
                <a:latin typeface="Arial" panose="020B0604020202020204" pitchFamily="34" charset="0"/>
                <a:cs typeface="Arial" panose="020B0604020202020204" pitchFamily="34" charset="0"/>
              </a:rPr>
              <a:t>kuruluşa, prosesleri ve kalite yönetim sisteminin planlanan sonuçlardan sapmaya yol açan faktörlerin tayinini, olumsuz etkileri asgari seviyeye indirecek önleyici kontrolleri uygulamayı ve ortaya çıktıkça fırsatlardan azami derecede faydalanmayı sağlar.</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0" y="2271648"/>
            <a:ext cx="9144000" cy="4572667"/>
            <a:chOff x="0" y="2866296"/>
            <a:chExt cx="9144000" cy="3978019"/>
          </a:xfrm>
        </p:grpSpPr>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66296"/>
              <a:ext cx="9144000" cy="3978019"/>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5492" y="2866296"/>
              <a:ext cx="3818508" cy="3566988"/>
            </a:xfrm>
            <a:prstGeom prst="rect">
              <a:avLst/>
            </a:prstGeom>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3349669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s://cdn-images-1.medium.com/max/1680/1*yXnRu2hP12RKlyq9jpHB0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7" y="3429000"/>
            <a:ext cx="9144000" cy="340168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5127" y="116632"/>
            <a:ext cx="9036496"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6.3 Değişikliklerin planlanması</a:t>
            </a:r>
          </a:p>
          <a:p>
            <a:r>
              <a:rPr lang="tr-TR" sz="2400" dirty="0" smtClean="0">
                <a:latin typeface="Arial" panose="020B0604020202020204" pitchFamily="34" charset="0"/>
                <a:cs typeface="Arial" panose="020B0604020202020204" pitchFamily="34" charset="0"/>
              </a:rPr>
              <a:t>Kuruluş kalite yönetim sisteminde değişiklik ihtiyacı tespit ederse, değişiklikler planlı şekilde gerçekleştirilmelidir. (Bak. Madde 4.4). Kuruluş aşağıdakileri değerlendirmelidir: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Değişikliklerin amaçları ve potansiyel sonuçlarını,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Kalite yönetim sistemini bütünlüğünü,</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Kaynakların varlığını,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Yetki ve sorumlulukların belirlenmesi veya yeniden belirlenmesini.</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45901"/>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solidFill>
                  <a:schemeClr val="bg1"/>
                </a:solidFill>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 7"/>
          <p:cNvGrpSpPr/>
          <p:nvPr/>
        </p:nvGrpSpPr>
        <p:grpSpPr>
          <a:xfrm>
            <a:off x="0" y="4969995"/>
            <a:ext cx="9143999" cy="1876856"/>
            <a:chOff x="1589599" y="4969995"/>
            <a:chExt cx="7332955" cy="1876856"/>
          </a:xfrm>
        </p:grpSpPr>
        <p:pic>
          <p:nvPicPr>
            <p:cNvPr id="6" name="Resim 5"/>
            <p:cNvPicPr>
              <a:picLocks noChangeAspect="1"/>
            </p:cNvPicPr>
            <p:nvPr/>
          </p:nvPicPr>
          <p:blipFill>
            <a:blip r:embed="rId2"/>
            <a:stretch>
              <a:fillRect/>
            </a:stretch>
          </p:blipFill>
          <p:spPr>
            <a:xfrm>
              <a:off x="1589599" y="4969995"/>
              <a:ext cx="3702482" cy="1876856"/>
            </a:xfrm>
            <a:prstGeom prst="rect">
              <a:avLst/>
            </a:prstGeom>
          </p:spPr>
        </p:pic>
        <p:pic>
          <p:nvPicPr>
            <p:cNvPr id="7" name="Resim 6"/>
            <p:cNvPicPr>
              <a:picLocks noChangeAspect="1"/>
            </p:cNvPicPr>
            <p:nvPr/>
          </p:nvPicPr>
          <p:blipFill>
            <a:blip r:embed="rId2"/>
            <a:stretch>
              <a:fillRect/>
            </a:stretch>
          </p:blipFill>
          <p:spPr>
            <a:xfrm>
              <a:off x="5220072" y="4969995"/>
              <a:ext cx="3702482" cy="1876856"/>
            </a:xfrm>
            <a:prstGeom prst="rect">
              <a:avLst/>
            </a:prstGeom>
          </p:spPr>
        </p:pic>
      </p:grpSp>
      <p:sp>
        <p:nvSpPr>
          <p:cNvPr id="2" name="Metin kutusu 1"/>
          <p:cNvSpPr txBox="1"/>
          <p:nvPr/>
        </p:nvSpPr>
        <p:spPr>
          <a:xfrm>
            <a:off x="1547664" y="42818"/>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4" name="Dikdörtgen 3"/>
          <p:cNvSpPr/>
          <p:nvPr/>
        </p:nvSpPr>
        <p:spPr>
          <a:xfrm>
            <a:off x="154315" y="2436897"/>
            <a:ext cx="8928992" cy="2677656"/>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Kuruluşta herhangi bir prosesin/birimin, değişimi/eklenmesi</a:t>
            </a:r>
            <a:r>
              <a:rPr lang="tr-TR" sz="2400" dirty="0" smtClean="0">
                <a:solidFill>
                  <a:srgbClr val="000000"/>
                </a:solidFill>
                <a:latin typeface="Arial" panose="020B0604020202020204" pitchFamily="34" charset="0"/>
                <a:ea typeface="Palatino Linotype" panose="02040502050505030304" pitchFamily="18" charset="0"/>
                <a:cs typeface="Arial" panose="020B0604020202020204" pitchFamily="34" charset="0"/>
              </a:rPr>
              <a:t>/ çıkartılma­sı </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neticesinde uygulanacak adımlar belirlenmelidir. Değişiklik yapıldığında aşağıdaki hususlar dikkate alınmalıdır.</a:t>
            </a:r>
            <a:endParaRPr lang="tr-TR" sz="2400" dirty="0">
              <a:latin typeface="Arial" panose="020B0604020202020204" pitchFamily="34" charset="0"/>
              <a:ea typeface="Calibri" panose="020F0502020204030204" pitchFamily="34" charset="0"/>
              <a:cs typeface="Arial" panose="020B0604020202020204" pitchFamily="34" charset="0"/>
            </a:endParaRPr>
          </a:p>
          <a:p>
            <a:pPr marL="263525" lvl="0" indent="-263525" algn="just">
              <a:spcAft>
                <a:spcPts val="0"/>
              </a:spcAft>
              <a:buClr>
                <a:srgbClr val="FF0000"/>
              </a:buClr>
              <a:buSzPct val="72000"/>
              <a:buFont typeface="Wingdings" panose="05000000000000000000" pitchFamily="2" charset="2"/>
              <a:buChar char="Ø"/>
              <a:tabLst>
                <a:tab pos="10668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Değişikliğin amacı ve potansiyel etkileri,</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263525" lvl="0" indent="-263525" algn="just">
              <a:spcAft>
                <a:spcPts val="0"/>
              </a:spcAft>
              <a:buClr>
                <a:srgbClr val="FF0000"/>
              </a:buClr>
              <a:buSzPct val="72000"/>
              <a:buFont typeface="Wingdings" panose="05000000000000000000" pitchFamily="2" charset="2"/>
              <a:buChar char="Ø"/>
              <a:tabLst>
                <a:tab pos="10668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KYS'nin bütünlüğü üzerine etkisi,</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263525" lvl="0" indent="-263525" algn="just">
              <a:spcAft>
                <a:spcPts val="0"/>
              </a:spcAft>
              <a:buClr>
                <a:srgbClr val="FF0000"/>
              </a:buClr>
              <a:buSzPct val="72000"/>
              <a:buFont typeface="Wingdings" panose="05000000000000000000" pitchFamily="2" charset="2"/>
              <a:buChar char="Ø"/>
              <a:tabLst>
                <a:tab pos="10795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Kaynakların mevcudiyeti,</a:t>
            </a:r>
            <a:endParaRPr lang="tr-TR" sz="2400" dirty="0">
              <a:latin typeface="Arial" panose="020B0604020202020204" pitchFamily="34" charset="0"/>
              <a:ea typeface="Palatino Linotype" panose="02040502050505030304" pitchFamily="18" charset="0"/>
              <a:cs typeface="Arial" panose="020B0604020202020204" pitchFamily="34" charset="0"/>
            </a:endParaRPr>
          </a:p>
          <a:p>
            <a:pPr marL="263525" lvl="0" indent="-263525" algn="just">
              <a:spcAft>
                <a:spcPts val="0"/>
              </a:spcAft>
              <a:buClr>
                <a:srgbClr val="FF0000"/>
              </a:buClr>
              <a:buSzPct val="72000"/>
              <a:buFont typeface="Wingdings" panose="05000000000000000000" pitchFamily="2" charset="2"/>
              <a:buChar char="Ø"/>
              <a:tabLst>
                <a:tab pos="10541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Yetki ve sorumlulukların yeniden tanımlanması.</a:t>
            </a:r>
            <a:endParaRPr lang="tr-TR" sz="2400"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Metin kutusu 4"/>
          <p:cNvSpPr txBox="1"/>
          <p:nvPr/>
        </p:nvSpPr>
        <p:spPr>
          <a:xfrm>
            <a:off x="1388197" y="1998354"/>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9" name="Dikdörtgen 8"/>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10" name="Dikdörtgen 9"/>
          <p:cNvSpPr/>
          <p:nvPr/>
        </p:nvSpPr>
        <p:spPr>
          <a:xfrm>
            <a:off x="154315" y="460803"/>
            <a:ext cx="8893343" cy="1595501"/>
          </a:xfrm>
          <a:prstGeom prst="rect">
            <a:avLst/>
          </a:prstGeom>
        </p:spPr>
        <p:txBody>
          <a:bodyPr wrap="square">
            <a:spAutoFit/>
          </a:bodyPr>
          <a:lstStyle/>
          <a:p>
            <a:pPr marL="358775" indent="-358775" algn="just">
              <a:lnSpc>
                <a:spcPct val="107000"/>
              </a:lnSpc>
              <a:spcAft>
                <a:spcPts val="0"/>
              </a:spcAft>
              <a:buClr>
                <a:srgbClr val="FF0000"/>
              </a:buClr>
              <a:buFont typeface="+mj-lt"/>
              <a:buAutoNum type="arabicPeriod"/>
              <a:tabLst>
                <a:tab pos="-8890" algn="l"/>
              </a:tabLs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Değişikliklerin nasıl yöne­tileceğini tarif ediniz,</a:t>
            </a:r>
            <a:endParaRPr lang="tr-TR" sz="2400" dirty="0">
              <a:latin typeface="Arial" panose="020B0604020202020204" pitchFamily="34" charset="0"/>
              <a:ea typeface="Calibri" panose="020F0502020204030204" pitchFamily="34" charset="0"/>
              <a:cs typeface="Arial" panose="020B0604020202020204" pitchFamily="34" charset="0"/>
            </a:endParaRPr>
          </a:p>
          <a:p>
            <a:pPr marL="358775" indent="-358775">
              <a:spcAft>
                <a:spcPts val="0"/>
              </a:spcAft>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Değişikliklerin amacı ve potansiyel etkileri, bütün üzerine etkisi, kaynakların mevcudiyeti ve yetki ve sorumlulukların yeniden tanımlandığından emin olunuz</a:t>
            </a:r>
            <a:endParaRPr lang="tr-TR" sz="2400" dirty="0">
              <a:effectLst/>
              <a:latin typeface="Arial" panose="020B060402020202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3886602517"/>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260648"/>
            <a:ext cx="3131840" cy="461665"/>
          </a:xfrm>
          <a:prstGeom prst="rect">
            <a:avLst/>
          </a:prstGeom>
        </p:spPr>
        <p:txBody>
          <a:bodyPr wrap="square">
            <a:spAutoFit/>
          </a:bodyPr>
          <a:lstStyle/>
          <a:p>
            <a:pPr algn="just"/>
            <a:r>
              <a:rPr lang="tr-TR" sz="2400" b="1" dirty="0" smtClean="0"/>
              <a:t>6.3 ÖRNEK UYGULAMA</a:t>
            </a:r>
            <a:endParaRPr lang="tr-TR" sz="2400" b="1" dirty="0"/>
          </a:p>
        </p:txBody>
      </p:sp>
      <p:pic>
        <p:nvPicPr>
          <p:cNvPr id="1026" name="Picture 2" descr="http://konfor.enesilhan.net/resim/ogrenc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755842"/>
            <a:ext cx="7016038" cy="6065739"/>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001676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715436" cy="3046988"/>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 Kaynaklar</a:t>
            </a:r>
          </a:p>
          <a:p>
            <a:r>
              <a:rPr lang="tr-TR" sz="2400" b="1" dirty="0" smtClean="0">
                <a:solidFill>
                  <a:srgbClr val="FF0000"/>
                </a:solidFill>
                <a:latin typeface="Arial" panose="020B0604020202020204" pitchFamily="34" charset="0"/>
                <a:cs typeface="Arial" panose="020B0604020202020204" pitchFamily="34" charset="0"/>
              </a:rPr>
              <a:t>7.1.1 Genel</a:t>
            </a:r>
          </a:p>
          <a:p>
            <a:r>
              <a:rPr lang="tr-TR" sz="2400" dirty="0" smtClean="0">
                <a:latin typeface="Arial" panose="020B0604020202020204" pitchFamily="34" charset="0"/>
                <a:cs typeface="Arial" panose="020B0604020202020204" pitchFamily="34" charset="0"/>
              </a:rPr>
              <a:t>Kuruluş, kalite yönetim sisteminin oluşturulması, uygulanması, sürekliliğinin sağlanması ve sürekli iyileştirilmesi için ihtiyaç duyulan kaynakları tayin etmeli ve sağlamalıdır.</a:t>
            </a:r>
          </a:p>
          <a:p>
            <a:r>
              <a:rPr lang="tr-TR" sz="2400" dirty="0" smtClean="0">
                <a:latin typeface="Arial" panose="020B0604020202020204" pitchFamily="34" charset="0"/>
                <a:cs typeface="Arial" panose="020B0604020202020204" pitchFamily="34" charset="0"/>
              </a:rPr>
              <a:t>Kuruluş aşağıdakileri değerlendirmelidir:</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Var olan iç kaynakların yetenekleri ve kısıtlamalarını,</a:t>
            </a:r>
          </a:p>
          <a:p>
            <a:pPr marL="358775" indent="-358775">
              <a:buClr>
                <a:srgbClr val="FF0000"/>
              </a:buClr>
              <a:buFont typeface="+mj-lt"/>
              <a:buAutoNum type="alphaLcPeriod"/>
            </a:pPr>
            <a:r>
              <a:rPr lang="tr-TR" sz="2400" dirty="0" smtClean="0">
                <a:latin typeface="Arial" panose="020B0604020202020204" pitchFamily="34" charset="0"/>
                <a:cs typeface="Arial" panose="020B0604020202020204" pitchFamily="34" charset="0"/>
              </a:rPr>
              <a:t>Dış tedarikçilerden neyin tedarik edileceğini.</a:t>
            </a:r>
          </a:p>
        </p:txBody>
      </p:sp>
      <p:grpSp>
        <p:nvGrpSpPr>
          <p:cNvPr id="3" name="Grup 2"/>
          <p:cNvGrpSpPr/>
          <p:nvPr/>
        </p:nvGrpSpPr>
        <p:grpSpPr>
          <a:xfrm>
            <a:off x="0" y="3163620"/>
            <a:ext cx="9144000" cy="3694380"/>
            <a:chOff x="0" y="3163620"/>
            <a:chExt cx="7020272" cy="3694380"/>
          </a:xfrm>
        </p:grpSpPr>
        <p:pic>
          <p:nvPicPr>
            <p:cNvPr id="49154" name="Picture 2" descr="http://www.kaliten.com/wp-content/uploads/2012/12/Kaynak-Y%C3%B6netim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63620"/>
              <a:ext cx="3456384" cy="36943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www.kaliten.com/wp-content/uploads/2012/12/Kaynak-Y%C3%B6netimi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456384" y="3163620"/>
              <a:ext cx="3563888" cy="369438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http://www.integralakademi.com/YuklenenDosyalar/UrunGrupResimleri/57fcdae0-74b9-4a9a-b710-33c619322ac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504"/>
            <a:ext cx="9144000" cy="5877496"/>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07504" y="116632"/>
            <a:ext cx="9036496" cy="193899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 Kaynaklar</a:t>
            </a:r>
          </a:p>
          <a:p>
            <a:r>
              <a:rPr lang="tr-TR" sz="2400" b="1" dirty="0" smtClean="0">
                <a:solidFill>
                  <a:srgbClr val="FF0000"/>
                </a:solidFill>
                <a:latin typeface="Arial" panose="020B0604020202020204" pitchFamily="34" charset="0"/>
                <a:cs typeface="Arial" panose="020B0604020202020204" pitchFamily="34" charset="0"/>
              </a:rPr>
              <a:t>7.1.2 Kişiler</a:t>
            </a:r>
          </a:p>
          <a:p>
            <a:r>
              <a:rPr lang="tr-TR" sz="2400" dirty="0" smtClean="0">
                <a:latin typeface="Arial" panose="020B0604020202020204" pitchFamily="34" charset="0"/>
                <a:cs typeface="Arial" panose="020B0604020202020204" pitchFamily="34" charset="0"/>
              </a:rPr>
              <a:t>Kuruluş, kalite yönetim sisteminin etkili şekilde işletilmesi ile proseslerin işletilmesi ve kontrolü için gerekli personeli tayin ve tedarik etmelidir.</a:t>
            </a:r>
            <a:endParaRPr lang="tr-TR" sz="2400" dirty="0">
              <a:latin typeface="Arial" panose="020B0604020202020204" pitchFamily="34" charset="0"/>
              <a:cs typeface="Arial" panose="020B0604020202020204" pitchFamily="34" charset="0"/>
            </a:endParaRP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232923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341632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7.1.3 Altyapı</a:t>
            </a:r>
          </a:p>
          <a:p>
            <a:r>
              <a:rPr lang="tr-TR" sz="2400" dirty="0" smtClean="0">
                <a:latin typeface="Arial" panose="020B0604020202020204" pitchFamily="34" charset="0"/>
                <a:cs typeface="Arial" panose="020B0604020202020204" pitchFamily="34" charset="0"/>
              </a:rPr>
              <a:t>Kuruluş, proseslerin işletilmesi, ürün ve hizmetlerin uygunluğunu elde etmek için gerekli altyapıyı, tayin etmeli, tedarik etmeli ve sürekliliğini sağlamalıdır.</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Altyapı aşağıdakileri içerebilir:</a:t>
            </a:r>
          </a:p>
          <a:p>
            <a:pPr marL="263525" indent="-263525">
              <a:buClr>
                <a:srgbClr val="FF0000"/>
              </a:buClr>
              <a:buFont typeface="+mj-lt"/>
              <a:buAutoNum type="alphaLcPeriod"/>
            </a:pPr>
            <a:r>
              <a:rPr lang="it-IT" sz="2400" dirty="0" smtClean="0">
                <a:latin typeface="Arial" panose="020B0604020202020204" pitchFamily="34" charset="0"/>
                <a:cs typeface="Arial" panose="020B0604020202020204" pitchFamily="34" charset="0"/>
              </a:rPr>
              <a:t>Binalar ve ilgili müştemilatı,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Donanım ve yazılım dahil makine teçhizatı,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Taşıma kaynakları,</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Bilgi ve iletişim teknolojisi.</a:t>
            </a:r>
            <a:endParaRPr lang="tr-TR" sz="2400" dirty="0">
              <a:latin typeface="Arial" panose="020B0604020202020204" pitchFamily="34" charset="0"/>
              <a:cs typeface="Arial" panose="020B0604020202020204" pitchFamily="34" charset="0"/>
            </a:endParaRPr>
          </a:p>
        </p:txBody>
      </p:sp>
      <p:pic>
        <p:nvPicPr>
          <p:cNvPr id="51202" name="Picture 2" descr="http://www.yukselenkalite.com/wp-content/uploads/2016/02/iso13485e%C4%9Fitim-800x4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429329"/>
            <a:ext cx="6857341" cy="3428671"/>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30" name="Picture 6" descr="http://healthcarestrategiesllc.com/wp-content/uploads/2014/01/bigstock_Office_Life_-_Happy_People_Hav_409828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628800"/>
            <a:ext cx="7452320" cy="5273034"/>
          </a:xfrm>
          <a:prstGeom prst="rect">
            <a:avLst/>
          </a:prstGeom>
          <a:noFill/>
          <a:extLst>
            <a:ext uri="{909E8E84-426E-40DD-AFC4-6F175D3DCCD1}">
              <a14:hiddenFill xmlns:a14="http://schemas.microsoft.com/office/drawing/2010/main">
                <a:solidFill>
                  <a:srgbClr val="FFFFFF"/>
                </a:solidFill>
              </a14:hiddenFill>
            </a:ext>
          </a:extLst>
        </p:spPr>
      </p:pic>
      <p:sp>
        <p:nvSpPr>
          <p:cNvPr id="2" name="1 Dikdörtgen"/>
          <p:cNvSpPr/>
          <p:nvPr/>
        </p:nvSpPr>
        <p:spPr>
          <a:xfrm>
            <a:off x="179512" y="116632"/>
            <a:ext cx="8572560" cy="1569660"/>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7.1.4 Proseslerin işletimi için çevre</a:t>
            </a:r>
          </a:p>
          <a:p>
            <a:r>
              <a:rPr lang="tr-TR" sz="2400" dirty="0" smtClean="0">
                <a:latin typeface="Arial" panose="020B0604020202020204" pitchFamily="34" charset="0"/>
                <a:cs typeface="Arial" panose="020B0604020202020204" pitchFamily="34" charset="0"/>
              </a:rPr>
              <a:t>Kuruluş, proseslerin işletilmesi ile ürün ve hizmetlerin uygunluğa erişimi için gerekli çevreyi tayin etmeli, tedarik etmeli ve sürekliliğini sağlamalıdır.</a:t>
            </a:r>
          </a:p>
        </p:txBody>
      </p:sp>
      <p:sp>
        <p:nvSpPr>
          <p:cNvPr id="4" name="Dikdörtgen 3"/>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a:t>
            </a: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fer CANTÜRK - Yönetim Sist</a:t>
            </a:r>
            <a:r>
              <a:rPr lang="tr-TR" sz="1000" dirty="0">
                <a:latin typeface="Times New Roman" panose="02020603050405020304" pitchFamily="18" charset="0"/>
                <a:ea typeface="Calibri" panose="020F0502020204030204" pitchFamily="34" charset="0"/>
                <a:cs typeface="Times New Roman" panose="02020603050405020304" pitchFamily="18" charset="0"/>
              </a:rPr>
              <a: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964488" cy="3785652"/>
          </a:xfrm>
          <a:prstGeom prst="rect">
            <a:avLst/>
          </a:prstGeom>
        </p:spPr>
        <p:txBody>
          <a:bodyPr wrap="square">
            <a:spAutoFit/>
          </a:bodyPr>
          <a:lstStyle/>
          <a:p>
            <a:r>
              <a:rPr lang="tr-TR" sz="2400" b="1" dirty="0" smtClean="0">
                <a:solidFill>
                  <a:srgbClr val="FF0000"/>
                </a:solidFill>
                <a:latin typeface="Arial" panose="020B0604020202020204" pitchFamily="34" charset="0"/>
                <a:cs typeface="Arial" panose="020B0604020202020204" pitchFamily="34" charset="0"/>
              </a:rPr>
              <a:t>7.1.4 Proseslerin işletimi için çevre</a:t>
            </a:r>
          </a:p>
          <a:p>
            <a:r>
              <a:rPr lang="tr-TR" sz="2400" b="1" dirty="0" smtClean="0">
                <a:solidFill>
                  <a:srgbClr val="FF0000"/>
                </a:solidFill>
                <a:latin typeface="Arial" panose="020B0604020202020204" pitchFamily="34" charset="0"/>
                <a:cs typeface="Arial" panose="020B0604020202020204" pitchFamily="34" charset="0"/>
              </a:rPr>
              <a:t>Not</a:t>
            </a:r>
            <a:r>
              <a:rPr lang="tr-TR" sz="2400" b="1" dirty="0" smtClean="0">
                <a:latin typeface="Arial" panose="020B0604020202020204" pitchFamily="34" charset="0"/>
                <a:cs typeface="Arial" panose="020B0604020202020204" pitchFamily="34" charset="0"/>
              </a:rPr>
              <a:t> – </a:t>
            </a:r>
            <a:r>
              <a:rPr lang="tr-TR" sz="2400" dirty="0" smtClean="0">
                <a:latin typeface="Arial" panose="020B0604020202020204" pitchFamily="34" charset="0"/>
                <a:cs typeface="Arial" panose="020B0604020202020204" pitchFamily="34" charset="0"/>
              </a:rPr>
              <a:t>Uygun bir çevre, aşağıdakiler gibi beşeri ve fiziki unsurların birleşimi olabilir:</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Sosyal (örneğin, ayrımcılık yapmayan, sakin, cepheleşmemiş),</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Psikolojik (örneğin, stresi azaltan, tükenmişliği önleyen, duygusal olarak koruyucu),</a:t>
            </a:r>
          </a:p>
          <a:p>
            <a:pPr marL="263525" indent="-263525">
              <a:buClr>
                <a:srgbClr val="FF0000"/>
              </a:buClr>
              <a:buFont typeface="+mj-lt"/>
              <a:buAutoNum type="alphaLcPeriod"/>
            </a:pPr>
            <a:r>
              <a:rPr lang="tr-TR" sz="2400" dirty="0" smtClean="0">
                <a:latin typeface="Arial" panose="020B0604020202020204" pitchFamily="34" charset="0"/>
                <a:cs typeface="Arial" panose="020B0604020202020204" pitchFamily="34" charset="0"/>
              </a:rPr>
              <a:t>Fiziksel (örneğin, sıcaklık, ısı, nem, ışık, ortamın havası, hijyen, gürültü).</a:t>
            </a:r>
          </a:p>
          <a:p>
            <a:r>
              <a:rPr lang="tr-TR" sz="2400" dirty="0" smtClean="0">
                <a:latin typeface="Arial" panose="020B0604020202020204" pitchFamily="34" charset="0"/>
                <a:cs typeface="Arial" panose="020B0604020202020204" pitchFamily="34" charset="0"/>
              </a:rPr>
              <a:t>Bu unsurlar, tedarik edilen ürün ve hizmetlere göre farklılık gösterebilir.</a:t>
            </a:r>
            <a:endParaRPr lang="tr-TR" sz="2400" dirty="0">
              <a:latin typeface="Arial" panose="020B0604020202020204" pitchFamily="34" charset="0"/>
              <a:cs typeface="Arial" panose="020B0604020202020204" pitchFamily="34" charset="0"/>
            </a:endParaRPr>
          </a:p>
        </p:txBody>
      </p:sp>
      <p:grpSp>
        <p:nvGrpSpPr>
          <p:cNvPr id="3" name="Grup 2"/>
          <p:cNvGrpSpPr/>
          <p:nvPr/>
        </p:nvGrpSpPr>
        <p:grpSpPr>
          <a:xfrm>
            <a:off x="0" y="3861047"/>
            <a:ext cx="9125389" cy="3015245"/>
            <a:chOff x="1" y="3589451"/>
            <a:chExt cx="9125389" cy="3268550"/>
          </a:xfrm>
        </p:grpSpPr>
        <p:pic>
          <p:nvPicPr>
            <p:cNvPr id="53250" name="Picture 2" descr="http://www.umur.com.tr/img/corporate/calisma-ortami/0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5411" y="3589451"/>
              <a:ext cx="4379979" cy="3268550"/>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descr="http://ww2.pronet.com.tr/images/calisma_ortami_galeri/b/Pronet-Alarm-Merkezi-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589451"/>
              <a:ext cx="4745410" cy="3268550"/>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Dikdörtgen 5"/>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solidFill>
                  <a:schemeClr val="bg1"/>
                </a:solidFill>
                <a:latin typeface="Times New Roman" panose="02020603050405020304" pitchFamily="18" charset="0"/>
                <a:ea typeface="Calibri" panose="020F0502020204030204" pitchFamily="34" charset="0"/>
                <a:cs typeface="Times New Roman" panose="02020603050405020304" pitchFamily="18" charset="0"/>
              </a:rPr>
              <a:t>Muzaffer CA</a:t>
            </a:r>
            <a:r>
              <a:rPr lang="tr-TR" sz="1000" dirty="0">
                <a:latin typeface="Times New Roman" panose="02020603050405020304" pitchFamily="18" charset="0"/>
                <a:ea typeface="Calibri" panose="020F0502020204030204" pitchFamily="34" charset="0"/>
                <a:cs typeface="Times New Roman" panose="02020603050405020304" pitchFamily="18" charset="0"/>
              </a:rPr>
              <a:t>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1961053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5" y="2340648"/>
            <a:ext cx="9144000" cy="4503420"/>
          </a:xfrm>
          <a:prstGeom prst="rect">
            <a:avLst/>
          </a:prstGeom>
        </p:spPr>
      </p:pic>
      <p:sp>
        <p:nvSpPr>
          <p:cNvPr id="2" name="Dikdörtgen 1"/>
          <p:cNvSpPr/>
          <p:nvPr/>
        </p:nvSpPr>
        <p:spPr>
          <a:xfrm>
            <a:off x="395536" y="642739"/>
            <a:ext cx="8640960" cy="1569660"/>
          </a:xfrm>
          <a:prstGeom prst="rect">
            <a:avLst/>
          </a:prstGeom>
        </p:spPr>
        <p:txBody>
          <a:bodyPr wrap="square">
            <a:spAutoFit/>
          </a:bodyPr>
          <a:lstStyle/>
          <a:p>
            <a:pPr marL="342900" lvl="0" indent="-342900">
              <a:buClr>
                <a:srgbClr val="FF0000"/>
              </a:buClr>
              <a:buFont typeface="+mj-lt"/>
              <a:buAutoNum type="arabicPeriod"/>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Yeterli ve yetkin insan kaynağının kuruluşta ol­duğundan emin olunuz,</a:t>
            </a:r>
            <a:endParaRPr lang="tr-TR" sz="2400" dirty="0">
              <a:latin typeface="Arial" panose="020B0604020202020204" pitchFamily="34" charset="0"/>
              <a:cs typeface="Arial" panose="020B0604020202020204" pitchFamily="34" charset="0"/>
            </a:endParaRPr>
          </a:p>
          <a:p>
            <a:pPr marL="342900" lvl="0" indent="-342900" algn="just">
              <a:buClr>
                <a:srgbClr val="FF0000"/>
              </a:buClr>
              <a:buFont typeface="+mj-lt"/>
              <a:buAutoNum type="arabicPeriod"/>
              <a:tabLst>
                <a:tab pos="195580" algn="l"/>
              </a:tabLst>
            </a:pPr>
            <a:r>
              <a:rPr lang="tr-TR" sz="2400" dirty="0">
                <a:latin typeface="Arial" panose="020B0604020202020204" pitchFamily="34" charset="0"/>
                <a:cs typeface="Arial" panose="020B0604020202020204" pitchFamily="34" charset="0"/>
              </a:rPr>
              <a:t>Uygun altyapı olduğun­dan emin olunuz,</a:t>
            </a:r>
          </a:p>
          <a:p>
            <a:pPr marL="342900" lvl="0" indent="-342900" algn="just">
              <a:buClr>
                <a:srgbClr val="FF0000"/>
              </a:buClr>
              <a:buFont typeface="+mj-lt"/>
              <a:buAutoNum type="arabicPeriod"/>
              <a:tabLst>
                <a:tab pos="195580" algn="l"/>
              </a:tabLst>
            </a:pPr>
            <a:r>
              <a:rPr lang="tr-TR" sz="2400" dirty="0">
                <a:latin typeface="Arial" panose="020B0604020202020204" pitchFamily="34" charset="0"/>
                <a:cs typeface="Arial" panose="020B0604020202020204" pitchFamily="34" charset="0"/>
              </a:rPr>
              <a:t>Uygun çalışma ortamı ol­duğundan emin </a:t>
            </a:r>
            <a:r>
              <a:rPr lang="tr-TR" sz="2400" dirty="0" smtClean="0">
                <a:latin typeface="Arial" panose="020B0604020202020204" pitchFamily="34" charset="0"/>
                <a:cs typeface="Arial" panose="020B0604020202020204" pitchFamily="34" charset="0"/>
              </a:rPr>
              <a:t>olunuz,</a:t>
            </a:r>
          </a:p>
        </p:txBody>
      </p:sp>
      <p:sp>
        <p:nvSpPr>
          <p:cNvPr id="3" name="Metin kutusu 2"/>
          <p:cNvSpPr txBox="1"/>
          <p:nvPr/>
        </p:nvSpPr>
        <p:spPr>
          <a:xfrm>
            <a:off x="1547664" y="116632"/>
            <a:ext cx="5877635"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KISACA YAPMAMIZ GEREKENLER</a:t>
            </a:r>
            <a:endParaRPr lang="tr-TR" sz="2400" dirty="0">
              <a:solidFill>
                <a:srgbClr val="FF0000"/>
              </a:solidFill>
              <a:latin typeface="Arial Black" panose="020B0A040201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9785076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19672" y="188640"/>
            <a:ext cx="6037102" cy="461665"/>
          </a:xfrm>
          <a:prstGeom prst="rect">
            <a:avLst/>
          </a:prstGeom>
          <a:noFill/>
        </p:spPr>
        <p:txBody>
          <a:bodyPr wrap="none" rtlCol="0">
            <a:spAutoFit/>
          </a:bodyPr>
          <a:lstStyle/>
          <a:p>
            <a:r>
              <a:rPr lang="tr-TR" sz="2400" dirty="0" smtClean="0">
                <a:solidFill>
                  <a:srgbClr val="FF0000"/>
                </a:solidFill>
                <a:latin typeface="Arial Black" panose="020B0A04020102020204" pitchFamily="34" charset="0"/>
              </a:rPr>
              <a:t>UZUNCA YAPMAMIZ GEREKENLER</a:t>
            </a:r>
            <a:endParaRPr lang="tr-TR" sz="2400" dirty="0">
              <a:solidFill>
                <a:srgbClr val="FF0000"/>
              </a:solidFill>
              <a:latin typeface="Arial Black" panose="020B0A04020102020204" pitchFamily="34" charset="0"/>
            </a:endParaRPr>
          </a:p>
        </p:txBody>
      </p:sp>
      <p:sp>
        <p:nvSpPr>
          <p:cNvPr id="3" name="Dikdörtgen 2"/>
          <p:cNvSpPr/>
          <p:nvPr/>
        </p:nvSpPr>
        <p:spPr>
          <a:xfrm>
            <a:off x="0" y="692696"/>
            <a:ext cx="9144000" cy="3785652"/>
          </a:xfrm>
          <a:prstGeom prst="rect">
            <a:avLst/>
          </a:prstGeom>
        </p:spPr>
        <p:txBody>
          <a:bodyPr wrap="square">
            <a:spAutoFit/>
          </a:bodyPr>
          <a:lstStyle/>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bu kısımda </a:t>
            </a:r>
            <a:r>
              <a:rPr lang="tr-TR" sz="2400" dirty="0">
                <a:solidFill>
                  <a:srgbClr val="FF0000"/>
                </a:solidFill>
                <a:latin typeface="Arial" panose="020B0604020202020204" pitchFamily="34" charset="0"/>
                <a:ea typeface="Palatino Linotype" panose="02040502050505030304" pitchFamily="18" charset="0"/>
                <a:cs typeface="Arial" panose="020B0604020202020204" pitchFamily="34" charset="0"/>
              </a:rPr>
              <a:t>4.1</a:t>
            </a: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 Kuruluş Bağlamında yapılan analize atıfta bu­lunarak iç yapısı ile ilgili bulguları belirtmesi gerekmektedir.</a:t>
            </a:r>
            <a:endParaRPr lang="tr-TR" sz="2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tr-TR" sz="2400" dirty="0">
                <a:solidFill>
                  <a:srgbClr val="000000"/>
                </a:solidFill>
                <a:latin typeface="Arial" panose="020B0604020202020204" pitchFamily="34" charset="0"/>
                <a:ea typeface="Palatino Linotype" panose="02040502050505030304" pitchFamily="18" charset="0"/>
                <a:cs typeface="Arial" panose="020B0604020202020204" pitchFamily="34" charset="0"/>
              </a:rPr>
              <a:t>Kuruluşun insan kaynağının yeterli olup olmadığı yukarıda yapılan analiz neticesin­de burada belirtilecektir.</a:t>
            </a:r>
            <a:endParaRPr lang="tr-TR" sz="2400" dirty="0">
              <a:latin typeface="Arial" panose="020B0604020202020204" pitchFamily="34" charset="0"/>
              <a:ea typeface="Calibri" panose="020F0502020204030204" pitchFamily="34" charset="0"/>
              <a:cs typeface="Arial" panose="020B0604020202020204" pitchFamily="34" charset="0"/>
            </a:endParaRPr>
          </a:p>
          <a:p>
            <a:pPr>
              <a:spcAft>
                <a:spcPts val="0"/>
              </a:spcAft>
            </a:pPr>
            <a:r>
              <a:rPr lang="tr-TR" sz="2400" dirty="0">
                <a:latin typeface="Arial" panose="020B0604020202020204" pitchFamily="34" charset="0"/>
                <a:ea typeface="Calibri" panose="020F0502020204030204" pitchFamily="34" charset="0"/>
                <a:cs typeface="Arial" panose="020B0604020202020204" pitchFamily="34" charset="0"/>
              </a:rPr>
              <a:t>Altyapı olarak belirlenebilecek hususlar şunlardır;</a:t>
            </a:r>
          </a:p>
          <a:p>
            <a:pPr marL="285750" lvl="0" indent="-285750" algn="just">
              <a:spcAft>
                <a:spcPts val="0"/>
              </a:spcAft>
              <a:buClr>
                <a:srgbClr val="FF0000"/>
              </a:buClr>
              <a:buSzPct val="72000"/>
              <a:buFont typeface="Wingdings" panose="05000000000000000000" pitchFamily="2" charset="2"/>
              <a:buChar char="Ø"/>
              <a:tabLst>
                <a:tab pos="134620" algn="l"/>
              </a:tabLst>
            </a:pPr>
            <a:r>
              <a:rPr lang="tr-TR" sz="2400" dirty="0">
                <a:latin typeface="Arial" panose="020B0604020202020204" pitchFamily="34" charset="0"/>
                <a:ea typeface="Palatino Linotype" panose="02040502050505030304" pitchFamily="18" charset="0"/>
                <a:cs typeface="Arial" panose="020B0604020202020204" pitchFamily="34" charset="0"/>
              </a:rPr>
              <a:t>Binalar ve ilgili yardımcı tesisler,</a:t>
            </a:r>
          </a:p>
          <a:p>
            <a:pPr marL="285750" lvl="0" indent="-285750" algn="just">
              <a:spcAft>
                <a:spcPts val="0"/>
              </a:spcAft>
              <a:buClr>
                <a:srgbClr val="FF0000"/>
              </a:buClr>
              <a:buSzPct val="72000"/>
              <a:buFont typeface="Wingdings" panose="05000000000000000000" pitchFamily="2" charset="2"/>
              <a:buChar char="Ø"/>
              <a:tabLst>
                <a:tab pos="134620" algn="l"/>
              </a:tabLst>
            </a:pPr>
            <a:r>
              <a:rPr lang="tr-TR" sz="2400" dirty="0">
                <a:latin typeface="Arial" panose="020B0604020202020204" pitchFamily="34" charset="0"/>
                <a:ea typeface="Palatino Linotype" panose="02040502050505030304" pitchFamily="18" charset="0"/>
                <a:cs typeface="Arial" panose="020B0604020202020204" pitchFamily="34" charset="0"/>
              </a:rPr>
              <a:t>Yazılım ve donanımı da içine alan ekipmanlar,</a:t>
            </a:r>
          </a:p>
          <a:p>
            <a:pPr marL="285750" lvl="0" indent="-285750" algn="just">
              <a:spcAft>
                <a:spcPts val="0"/>
              </a:spcAft>
              <a:buClr>
                <a:srgbClr val="FF0000"/>
              </a:buClr>
              <a:buSzPct val="72000"/>
              <a:buFont typeface="Wingdings" panose="05000000000000000000" pitchFamily="2" charset="2"/>
              <a:buChar char="Ø"/>
              <a:tabLst>
                <a:tab pos="134620" algn="l"/>
              </a:tabLst>
            </a:pPr>
            <a:r>
              <a:rPr lang="tr-TR" sz="2400" dirty="0">
                <a:latin typeface="Arial" panose="020B0604020202020204" pitchFamily="34" charset="0"/>
                <a:ea typeface="Palatino Linotype" panose="02040502050505030304" pitchFamily="18" charset="0"/>
                <a:cs typeface="Arial" panose="020B0604020202020204" pitchFamily="34" charset="0"/>
              </a:rPr>
              <a:t>Taşıma hizmetleri,</a:t>
            </a:r>
          </a:p>
          <a:p>
            <a:pPr marL="285750" lvl="0" indent="-285750" algn="just">
              <a:spcAft>
                <a:spcPts val="0"/>
              </a:spcAft>
              <a:buClr>
                <a:srgbClr val="FF0000"/>
              </a:buClr>
              <a:buSzPct val="72000"/>
              <a:buFont typeface="Wingdings" panose="05000000000000000000" pitchFamily="2" charset="2"/>
              <a:buChar char="Ø"/>
              <a:tabLst>
                <a:tab pos="134620" algn="l"/>
              </a:tabLst>
            </a:pPr>
            <a:r>
              <a:rPr lang="tr-TR" sz="2400" dirty="0">
                <a:latin typeface="Arial" panose="020B0604020202020204" pitchFamily="34" charset="0"/>
                <a:ea typeface="Palatino Linotype" panose="02040502050505030304" pitchFamily="18" charset="0"/>
                <a:cs typeface="Arial" panose="020B0604020202020204" pitchFamily="34" charset="0"/>
              </a:rPr>
              <a:t>Bilgi ve iletişim teknolojileri.</a:t>
            </a:r>
            <a:endParaRPr lang="tr-TR" sz="2400" strike="noStrike" spc="0" dirty="0">
              <a:effectLst/>
              <a:latin typeface="Arial" panose="020B0604020202020204" pitchFamily="34" charset="0"/>
              <a:ea typeface="Palatino Linotype" panose="02040502050505030304" pitchFamily="18" charset="0"/>
              <a:cs typeface="Arial" panose="020B0604020202020204" pitchFamily="34" charset="0"/>
            </a:endParaRPr>
          </a:p>
        </p:txBody>
      </p:sp>
      <p:sp>
        <p:nvSpPr>
          <p:cNvPr id="5" name="Dikdörtgen 4"/>
          <p:cNvSpPr/>
          <p:nvPr/>
        </p:nvSpPr>
        <p:spPr>
          <a:xfrm>
            <a:off x="6084168" y="6619300"/>
            <a:ext cx="3096344" cy="256993"/>
          </a:xfrm>
          <a:prstGeom prst="rect">
            <a:avLst/>
          </a:prstGeom>
        </p:spPr>
        <p:txBody>
          <a:bodyPr wrap="square">
            <a:spAutoFit/>
          </a:bodyPr>
          <a:lstStyle/>
          <a:p>
            <a:pPr>
              <a:lnSpc>
                <a:spcPct val="107000"/>
              </a:lnSpc>
              <a:spcAft>
                <a:spcPts val="0"/>
              </a:spcAft>
            </a:pPr>
            <a:r>
              <a:rPr lang="tr-TR" sz="1000" dirty="0">
                <a:latin typeface="Times New Roman" panose="02020603050405020304" pitchFamily="18" charset="0"/>
                <a:ea typeface="Calibri" panose="020F0502020204030204" pitchFamily="34" charset="0"/>
                <a:cs typeface="Times New Roman" panose="02020603050405020304" pitchFamily="18" charset="0"/>
              </a:rPr>
              <a:t>Muzaffer CANTÜRK - Yönetim Sistemleri </a:t>
            </a:r>
            <a:r>
              <a:rPr lang="tr-TR" sz="1000" dirty="0" err="1">
                <a:latin typeface="Times New Roman" panose="02020603050405020304" pitchFamily="18" charset="0"/>
                <a:ea typeface="Calibri" panose="020F0502020204030204" pitchFamily="34" charset="0"/>
                <a:cs typeface="Times New Roman" panose="02020603050405020304" pitchFamily="18" charset="0"/>
              </a:rPr>
              <a:t>Başdenetçisi</a:t>
            </a:r>
            <a:endParaRPr lang="tr-TR" sz="1000" dirty="0">
              <a:effectLst/>
              <a:latin typeface="Times New Roman" panose="02020603050405020304" pitchFamily="18" charset="0"/>
              <a:ea typeface="Calibri" panose="020F0502020204030204" pitchFamily="34" charset="0"/>
              <a:cs typeface="Times New Roman" panose="02020603050405020304" pitchFamily="18" charset="0"/>
            </a:endParaRPr>
          </a:p>
        </p:txBody>
      </p:sp>
      <p:grpSp>
        <p:nvGrpSpPr>
          <p:cNvPr id="6" name="Grup 5"/>
          <p:cNvGrpSpPr/>
          <p:nvPr/>
        </p:nvGrpSpPr>
        <p:grpSpPr>
          <a:xfrm>
            <a:off x="320" y="4446632"/>
            <a:ext cx="9143680" cy="2411369"/>
            <a:chOff x="320" y="4446632"/>
            <a:chExt cx="9143680" cy="2411369"/>
          </a:xfrm>
        </p:grpSpPr>
        <p:pic>
          <p:nvPicPr>
            <p:cNvPr id="16386" name="Picture 2" descr="Happy Workpla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 y="4446632"/>
              <a:ext cx="3384376" cy="2411368"/>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p:cNvPicPr>
              <a:picLocks noChangeAspect="1"/>
            </p:cNvPicPr>
            <p:nvPr/>
          </p:nvPicPr>
          <p:blipFill>
            <a:blip r:embed="rId3"/>
            <a:stretch>
              <a:fillRect/>
            </a:stretch>
          </p:blipFill>
          <p:spPr>
            <a:xfrm>
              <a:off x="3384696" y="4446633"/>
              <a:ext cx="5759304" cy="2411368"/>
            </a:xfrm>
            <a:prstGeom prst="rect">
              <a:avLst/>
            </a:prstGeom>
          </p:spPr>
        </p:pic>
      </p:grpSp>
    </p:spTree>
    <p:extLst>
      <p:ext uri="{BB962C8B-B14F-4D97-AF65-F5344CB8AC3E}">
        <p14:creationId xmlns:p14="http://schemas.microsoft.com/office/powerpoint/2010/main" val="310458306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Özel Tasarım">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5700</TotalTime>
  <Words>14325</Words>
  <Application>Microsoft Office PowerPoint</Application>
  <PresentationFormat>Ekran Gösterisi (4:3)</PresentationFormat>
  <Paragraphs>1652</Paragraphs>
  <Slides>269</Slides>
  <Notes>13</Notes>
  <HiddenSlides>0</HiddenSlides>
  <MMClips>0</MMClips>
  <ScaleCrop>false</ScaleCrop>
  <HeadingPairs>
    <vt:vector size="4" baseType="variant">
      <vt:variant>
        <vt:lpstr>Tema</vt:lpstr>
      </vt:variant>
      <vt:variant>
        <vt:i4>2</vt:i4>
      </vt:variant>
      <vt:variant>
        <vt:lpstr>Slayt Başlıkları</vt:lpstr>
      </vt:variant>
      <vt:variant>
        <vt:i4>269</vt:i4>
      </vt:variant>
    </vt:vector>
  </HeadingPairs>
  <TitlesOfParts>
    <vt:vector size="271" baseType="lpstr">
      <vt:lpstr>Ofis Teması</vt:lpstr>
      <vt:lpstr>Özel Tasarım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LG</dc:creator>
  <cp:lastModifiedBy>Hp</cp:lastModifiedBy>
  <cp:revision>399</cp:revision>
  <dcterms:created xsi:type="dcterms:W3CDTF">2017-04-07T19:06:15Z</dcterms:created>
  <dcterms:modified xsi:type="dcterms:W3CDTF">2021-10-12T11:51:37Z</dcterms:modified>
</cp:coreProperties>
</file>